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5" Type="http://schemas.openxmlformats.org/officeDocument/2006/relationships/custom-properties" Target="docProps/custom.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 id="2147483660" r:id="rId2"/>
  </p:sldMasterIdLst>
  <p:notesMasterIdLst>
    <p:notesMasterId r:id="rId27"/>
  </p:notesMasterIdLst>
  <p:handoutMasterIdLst>
    <p:handoutMasterId r:id="rId28"/>
  </p:handoutMasterIdLst>
  <p:sldIdLst>
    <p:sldId id="256" r:id="rId3"/>
    <p:sldId id="262" r:id="rId4"/>
    <p:sldId id="263" r:id="rId5"/>
    <p:sldId id="265" r:id="rId6"/>
    <p:sldId id="281" r:id="rId7"/>
    <p:sldId id="283" r:id="rId8"/>
    <p:sldId id="282" r:id="rId9"/>
    <p:sldId id="287" r:id="rId10"/>
    <p:sldId id="266" r:id="rId11"/>
    <p:sldId id="268" r:id="rId12"/>
    <p:sldId id="285" r:id="rId13"/>
    <p:sldId id="264" r:id="rId14"/>
    <p:sldId id="278" r:id="rId15"/>
    <p:sldId id="277" r:id="rId16"/>
    <p:sldId id="286" r:id="rId17"/>
    <p:sldId id="275" r:id="rId18"/>
    <p:sldId id="274" r:id="rId19"/>
    <p:sldId id="279" r:id="rId20"/>
    <p:sldId id="280" r:id="rId21"/>
    <p:sldId id="284" r:id="rId22"/>
    <p:sldId id="288" r:id="rId23"/>
    <p:sldId id="269" r:id="rId24"/>
    <p:sldId id="270" r:id="rId25"/>
    <p:sldId id="271" r:id="rId2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860000"/>
    <a:srgbClr val="8D057D"/>
    <a:srgbClr val="850576"/>
    <a:srgbClr val="FFFFE7"/>
    <a:srgbClr val="FFFFDD"/>
    <a:srgbClr val="FFFFCC"/>
    <a:srgbClr val="740000"/>
    <a:srgbClr val="79056B"/>
    <a:srgbClr val="6C0447"/>
    <a:srgbClr val="CC99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horzBarState="maximized">
    <p:restoredLeft sz="15614" autoAdjust="0"/>
    <p:restoredTop sz="94632" autoAdjust="0"/>
  </p:normalViewPr>
  <p:slideViewPr>
    <p:cSldViewPr>
      <p:cViewPr varScale="1">
        <p:scale>
          <a:sx n="95" d="100"/>
          <a:sy n="95" d="100"/>
        </p:scale>
        <p:origin x="-824" y="-112"/>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85" d="100"/>
        <a:sy n="85" d="100"/>
      </p:scale>
      <p:origin x="0" y="0"/>
    </p:cViewPr>
  </p:sorterViewPr>
  <p:notesViewPr>
    <p:cSldViewPr>
      <p:cViewPr varScale="1">
        <p:scale>
          <a:sx n="55" d="100"/>
          <a:sy n="55" d="100"/>
        </p:scale>
        <p:origin x="-1860" y="-96"/>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20" Type="http://schemas.openxmlformats.org/officeDocument/2006/relationships/slide" Target="slides/slide18.xml"/><Relationship Id="rId21" Type="http://schemas.openxmlformats.org/officeDocument/2006/relationships/slide" Target="slides/slide19.xml"/><Relationship Id="rId22" Type="http://schemas.openxmlformats.org/officeDocument/2006/relationships/slide" Target="slides/slide20.xml"/><Relationship Id="rId23" Type="http://schemas.openxmlformats.org/officeDocument/2006/relationships/slide" Target="slides/slide21.xml"/><Relationship Id="rId24" Type="http://schemas.openxmlformats.org/officeDocument/2006/relationships/slide" Target="slides/slide22.xml"/><Relationship Id="rId25" Type="http://schemas.openxmlformats.org/officeDocument/2006/relationships/slide" Target="slides/slide23.xml"/><Relationship Id="rId26" Type="http://schemas.openxmlformats.org/officeDocument/2006/relationships/slide" Target="slides/slide24.xml"/><Relationship Id="rId27" Type="http://schemas.openxmlformats.org/officeDocument/2006/relationships/notesMaster" Target="notesMasters/notesMaster1.xml"/><Relationship Id="rId28" Type="http://schemas.openxmlformats.org/officeDocument/2006/relationships/handoutMaster" Target="handoutMasters/handoutMaster1.xml"/><Relationship Id="rId29" Type="http://schemas.openxmlformats.org/officeDocument/2006/relationships/printerSettings" Target="printerSettings/printerSettings1.bin"/><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 Target="slides/slide1.xml"/><Relationship Id="rId4" Type="http://schemas.openxmlformats.org/officeDocument/2006/relationships/slide" Target="slides/slide2.xml"/><Relationship Id="rId5" Type="http://schemas.openxmlformats.org/officeDocument/2006/relationships/slide" Target="slides/slide3.xml"/><Relationship Id="rId30" Type="http://schemas.openxmlformats.org/officeDocument/2006/relationships/presProps" Target="presProps.xml"/><Relationship Id="rId31" Type="http://schemas.openxmlformats.org/officeDocument/2006/relationships/viewProps" Target="viewProps.xml"/><Relationship Id="rId32" Type="http://schemas.openxmlformats.org/officeDocument/2006/relationships/theme" Target="theme/theme1.xml"/><Relationship Id="rId9" Type="http://schemas.openxmlformats.org/officeDocument/2006/relationships/slide" Target="slides/slide7.xml"/><Relationship Id="rId6" Type="http://schemas.openxmlformats.org/officeDocument/2006/relationships/slide" Target="slides/slide4.xml"/><Relationship Id="rId7" Type="http://schemas.openxmlformats.org/officeDocument/2006/relationships/slide" Target="slides/slide5.xml"/><Relationship Id="rId8" Type="http://schemas.openxmlformats.org/officeDocument/2006/relationships/slide" Target="slides/slide6.xml"/><Relationship Id="rId33" Type="http://schemas.openxmlformats.org/officeDocument/2006/relationships/tableStyles" Target="tableStyles.xml"/><Relationship Id="rId10" Type="http://schemas.openxmlformats.org/officeDocument/2006/relationships/slide" Target="slides/slide8.xml"/><Relationship Id="rId11" Type="http://schemas.openxmlformats.org/officeDocument/2006/relationships/slide" Target="slides/slide9.xml"/><Relationship Id="rId12" Type="http://schemas.openxmlformats.org/officeDocument/2006/relationships/slide" Target="slides/slide10.xml"/><Relationship Id="rId13" Type="http://schemas.openxmlformats.org/officeDocument/2006/relationships/slide" Target="slides/slide11.xml"/><Relationship Id="rId14" Type="http://schemas.openxmlformats.org/officeDocument/2006/relationships/slide" Target="slides/slide12.xml"/><Relationship Id="rId15" Type="http://schemas.openxmlformats.org/officeDocument/2006/relationships/slide" Target="slides/slide13.xml"/><Relationship Id="rId16" Type="http://schemas.openxmlformats.org/officeDocument/2006/relationships/slide" Target="slides/slide14.xml"/><Relationship Id="rId17" Type="http://schemas.openxmlformats.org/officeDocument/2006/relationships/slide" Target="slides/slide15.xml"/><Relationship Id="rId18" Type="http://schemas.openxmlformats.org/officeDocument/2006/relationships/slide" Target="slides/slide16.xml"/><Relationship Id="rId19" Type="http://schemas.openxmlformats.org/officeDocument/2006/relationships/slide" Target="slides/slide1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27197999-7596-4BDD-A243-3636FBBF2FD1}" type="datetimeFigureOut">
              <a:rPr lang="en-US" smtClean="0"/>
              <a:t>8/9/15</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92AD61CD-9618-43C8-93F4-FCDCBE29A83C}" type="slidenum">
              <a:rPr lang="en-US" smtClean="0"/>
              <a:t>‹Nr.›</a:t>
            </a:fld>
            <a:endParaRPr lang="en-US"/>
          </a:p>
        </p:txBody>
      </p:sp>
    </p:spTree>
    <p:extLst>
      <p:ext uri="{BB962C8B-B14F-4D97-AF65-F5344CB8AC3E}">
        <p14:creationId xmlns:p14="http://schemas.microsoft.com/office/powerpoint/2010/main" val="155910349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65327C6-2FDA-412C-93FA-7D98256F5CA4}" type="datetimeFigureOut">
              <a:rPr lang="en-US" smtClean="0"/>
              <a:t>8/9/15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883E4F6-D692-4441-9CA5-2BAB36FC6869}" type="slidenum">
              <a:rPr lang="en-US" smtClean="0"/>
              <a:t>‹Nr.›</a:t>
            </a:fld>
            <a:endParaRPr lang="en-US"/>
          </a:p>
        </p:txBody>
      </p:sp>
    </p:spTree>
    <p:extLst>
      <p:ext uri="{BB962C8B-B14F-4D97-AF65-F5344CB8AC3E}">
        <p14:creationId xmlns:p14="http://schemas.microsoft.com/office/powerpoint/2010/main" val="13931366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bg>
      <p:bgPr>
        <a:solidFill>
          <a:srgbClr val="79056B"/>
        </a:solidFill>
        <a:effectLst/>
      </p:bgPr>
    </p:bg>
    <p:spTree>
      <p:nvGrpSpPr>
        <p:cNvPr id="1" name=""/>
        <p:cNvGrpSpPr/>
        <p:nvPr/>
      </p:nvGrpSpPr>
      <p:grpSpPr>
        <a:xfrm>
          <a:off x="0" y="0"/>
          <a:ext cx="0" cy="0"/>
          <a:chOff x="0" y="0"/>
          <a:chExt cx="0" cy="0"/>
        </a:xfrm>
      </p:grpSpPr>
      <p:sp>
        <p:nvSpPr>
          <p:cNvPr id="3" name="Subtitle 2"/>
          <p:cNvSpPr>
            <a:spLocks noGrp="1"/>
          </p:cNvSpPr>
          <p:nvPr>
            <p:ph type="subTitle" idx="1"/>
          </p:nvPr>
        </p:nvSpPr>
        <p:spPr>
          <a:xfrm>
            <a:off x="3243808" y="4171528"/>
            <a:ext cx="3992488" cy="1489720"/>
          </a:xfrm>
        </p:spPr>
        <p:txBody>
          <a:bodyPr/>
          <a:lstStyle>
            <a:lvl1pPr marL="0" indent="0" algn="r">
              <a:buNone/>
              <a:defRPr>
                <a:solidFill>
                  <a:srgbClr val="FFFFCC"/>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4" name="Date Placeholder 3"/>
          <p:cNvSpPr>
            <a:spLocks noGrp="1"/>
          </p:cNvSpPr>
          <p:nvPr>
            <p:ph type="dt" sz="half" idx="10"/>
          </p:nvPr>
        </p:nvSpPr>
        <p:spPr/>
        <p:txBody>
          <a:bodyPr/>
          <a:lstStyle/>
          <a:p>
            <a:fld id="{EF39A44D-96F7-494A-B4B4-90A7D6F92918}" type="datetime1">
              <a:rPr lang="en-US" smtClean="0"/>
              <a:t>8/9/15</a:t>
            </a:fld>
            <a:endParaRPr lang="en-US"/>
          </a:p>
        </p:txBody>
      </p:sp>
      <p:sp>
        <p:nvSpPr>
          <p:cNvPr id="5" name="Footer Placeholder 4"/>
          <p:cNvSpPr>
            <a:spLocks noGrp="1"/>
          </p:cNvSpPr>
          <p:nvPr>
            <p:ph type="ftr" sz="quarter" idx="11"/>
          </p:nvPr>
        </p:nvSpPr>
        <p:spPr/>
        <p:txBody>
          <a:bodyPr/>
          <a:lstStyle/>
          <a:p>
            <a:r>
              <a:rPr lang="en-US" smtClean="0"/>
              <a:t>SLALOM Project</a:t>
            </a:r>
            <a:endParaRPr lang="en-US"/>
          </a:p>
        </p:txBody>
      </p:sp>
      <p:sp>
        <p:nvSpPr>
          <p:cNvPr id="6" name="Slide Number Placeholder 5"/>
          <p:cNvSpPr>
            <a:spLocks noGrp="1"/>
          </p:cNvSpPr>
          <p:nvPr>
            <p:ph type="sldNum" sz="quarter" idx="12"/>
          </p:nvPr>
        </p:nvSpPr>
        <p:spPr/>
        <p:txBody>
          <a:bodyPr/>
          <a:lstStyle/>
          <a:p>
            <a:fld id="{C4196F68-A0B8-452C-81CA-EDBF194EC3CD}" type="slidenum">
              <a:rPr lang="en-US" smtClean="0"/>
              <a:t>‹Nr.›</a:t>
            </a:fld>
            <a:endParaRPr lang="en-US"/>
          </a:p>
        </p:txBody>
      </p:sp>
    </p:spTree>
    <p:extLst>
      <p:ext uri="{BB962C8B-B14F-4D97-AF65-F5344CB8AC3E}">
        <p14:creationId xmlns:p14="http://schemas.microsoft.com/office/powerpoint/2010/main" val="144736763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66B8C28-0F4E-4C20-9FB8-CE4B8EF3FE34}" type="datetime1">
              <a:rPr lang="en-US" smtClean="0"/>
              <a:t>8/9/15</a:t>
            </a:fld>
            <a:endParaRPr lang="en-US"/>
          </a:p>
        </p:txBody>
      </p:sp>
      <p:sp>
        <p:nvSpPr>
          <p:cNvPr id="5" name="Footer Placeholder 4"/>
          <p:cNvSpPr>
            <a:spLocks noGrp="1"/>
          </p:cNvSpPr>
          <p:nvPr>
            <p:ph type="ftr" sz="quarter" idx="11"/>
          </p:nvPr>
        </p:nvSpPr>
        <p:spPr/>
        <p:txBody>
          <a:bodyPr/>
          <a:lstStyle/>
          <a:p>
            <a:r>
              <a:rPr lang="en-US" smtClean="0"/>
              <a:t>SLALOM Project</a:t>
            </a:r>
            <a:endParaRPr lang="en-US"/>
          </a:p>
        </p:txBody>
      </p:sp>
      <p:sp>
        <p:nvSpPr>
          <p:cNvPr id="6" name="Slide Number Placeholder 5"/>
          <p:cNvSpPr>
            <a:spLocks noGrp="1"/>
          </p:cNvSpPr>
          <p:nvPr>
            <p:ph type="sldNum" sz="quarter" idx="12"/>
          </p:nvPr>
        </p:nvSpPr>
        <p:spPr/>
        <p:txBody>
          <a:bodyPr/>
          <a:lstStyle/>
          <a:p>
            <a:fld id="{C4196F68-A0B8-452C-81CA-EDBF194EC3CD}" type="slidenum">
              <a:rPr lang="en-US" smtClean="0"/>
              <a:t>‹Nr.›</a:t>
            </a:fld>
            <a:endParaRPr lang="en-US"/>
          </a:p>
        </p:txBody>
      </p:sp>
    </p:spTree>
    <p:extLst>
      <p:ext uri="{BB962C8B-B14F-4D97-AF65-F5344CB8AC3E}">
        <p14:creationId xmlns:p14="http://schemas.microsoft.com/office/powerpoint/2010/main" val="115122042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65116CD-6342-42B9-835A-CE3D330EE2B2}" type="datetime1">
              <a:rPr lang="en-US" smtClean="0"/>
              <a:t>8/9/15</a:t>
            </a:fld>
            <a:endParaRPr lang="en-US"/>
          </a:p>
        </p:txBody>
      </p:sp>
      <p:sp>
        <p:nvSpPr>
          <p:cNvPr id="5" name="Footer Placeholder 4"/>
          <p:cNvSpPr>
            <a:spLocks noGrp="1"/>
          </p:cNvSpPr>
          <p:nvPr>
            <p:ph type="ftr" sz="quarter" idx="11"/>
          </p:nvPr>
        </p:nvSpPr>
        <p:spPr/>
        <p:txBody>
          <a:bodyPr/>
          <a:lstStyle/>
          <a:p>
            <a:r>
              <a:rPr lang="en-US" smtClean="0"/>
              <a:t>SLALOM Project</a:t>
            </a:r>
            <a:endParaRPr lang="en-US"/>
          </a:p>
        </p:txBody>
      </p:sp>
      <p:sp>
        <p:nvSpPr>
          <p:cNvPr id="6" name="Slide Number Placeholder 5"/>
          <p:cNvSpPr>
            <a:spLocks noGrp="1"/>
          </p:cNvSpPr>
          <p:nvPr>
            <p:ph type="sldNum" sz="quarter" idx="12"/>
          </p:nvPr>
        </p:nvSpPr>
        <p:spPr/>
        <p:txBody>
          <a:bodyPr/>
          <a:lstStyle/>
          <a:p>
            <a:fld id="{C4196F68-A0B8-452C-81CA-EDBF194EC3CD}" type="slidenum">
              <a:rPr lang="en-US" smtClean="0"/>
              <a:t>‹Nr.›</a:t>
            </a:fld>
            <a:endParaRPr lang="en-US"/>
          </a:p>
        </p:txBody>
      </p:sp>
    </p:spTree>
    <p:extLst>
      <p:ext uri="{BB962C8B-B14F-4D97-AF65-F5344CB8AC3E}">
        <p14:creationId xmlns:p14="http://schemas.microsoft.com/office/powerpoint/2010/main" val="411563313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3A449FCC-AAE2-4A27-86FD-161483C3678A}" type="datetime1">
              <a:rPr lang="en-US" smtClean="0"/>
              <a:t>8/9/15</a:t>
            </a:fld>
            <a:endParaRPr lang="en-US"/>
          </a:p>
        </p:txBody>
      </p:sp>
      <p:sp>
        <p:nvSpPr>
          <p:cNvPr id="5" name="Footer Placeholder 4"/>
          <p:cNvSpPr>
            <a:spLocks noGrp="1"/>
          </p:cNvSpPr>
          <p:nvPr>
            <p:ph type="ftr" sz="quarter" idx="11"/>
          </p:nvPr>
        </p:nvSpPr>
        <p:spPr/>
        <p:txBody>
          <a:bodyPr/>
          <a:lstStyle/>
          <a:p>
            <a:r>
              <a:rPr lang="en-US" smtClean="0"/>
              <a:t>SLALOM Project</a:t>
            </a:r>
            <a:endParaRPr lang="en-US"/>
          </a:p>
        </p:txBody>
      </p:sp>
      <p:sp>
        <p:nvSpPr>
          <p:cNvPr id="6" name="Slide Number Placeholder 5"/>
          <p:cNvSpPr>
            <a:spLocks noGrp="1"/>
          </p:cNvSpPr>
          <p:nvPr>
            <p:ph type="sldNum" sz="quarter" idx="12"/>
          </p:nvPr>
        </p:nvSpPr>
        <p:spPr/>
        <p:txBody>
          <a:bodyPr/>
          <a:lstStyle/>
          <a:p>
            <a:fld id="{DBF3CD8F-6E24-4B9C-92B8-847E1EE3D82D}" type="slidenum">
              <a:rPr lang="en-US" smtClean="0"/>
              <a:t>‹Nr.›</a:t>
            </a:fld>
            <a:endParaRPr lang="en-US"/>
          </a:p>
        </p:txBody>
      </p:sp>
    </p:spTree>
    <p:extLst>
      <p:ext uri="{BB962C8B-B14F-4D97-AF65-F5344CB8AC3E}">
        <p14:creationId xmlns:p14="http://schemas.microsoft.com/office/powerpoint/2010/main" val="102683122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3A4098A-C6B7-4215-A55D-1692A8E67CCC}" type="datetime1">
              <a:rPr lang="en-US" smtClean="0"/>
              <a:t>8/9/15</a:t>
            </a:fld>
            <a:endParaRPr lang="en-US"/>
          </a:p>
        </p:txBody>
      </p:sp>
      <p:sp>
        <p:nvSpPr>
          <p:cNvPr id="5" name="Footer Placeholder 4"/>
          <p:cNvSpPr>
            <a:spLocks noGrp="1"/>
          </p:cNvSpPr>
          <p:nvPr>
            <p:ph type="ftr" sz="quarter" idx="11"/>
          </p:nvPr>
        </p:nvSpPr>
        <p:spPr/>
        <p:txBody>
          <a:bodyPr/>
          <a:lstStyle/>
          <a:p>
            <a:r>
              <a:rPr lang="en-US" smtClean="0"/>
              <a:t>SLALOM Project</a:t>
            </a:r>
            <a:endParaRPr lang="en-US"/>
          </a:p>
        </p:txBody>
      </p:sp>
      <p:sp>
        <p:nvSpPr>
          <p:cNvPr id="6" name="Slide Number Placeholder 5"/>
          <p:cNvSpPr>
            <a:spLocks noGrp="1"/>
          </p:cNvSpPr>
          <p:nvPr>
            <p:ph type="sldNum" sz="quarter" idx="12"/>
          </p:nvPr>
        </p:nvSpPr>
        <p:spPr/>
        <p:txBody>
          <a:bodyPr/>
          <a:lstStyle/>
          <a:p>
            <a:fld id="{DBF3CD8F-6E24-4B9C-92B8-847E1EE3D82D}" type="slidenum">
              <a:rPr lang="en-US" smtClean="0"/>
              <a:t>‹Nr.›</a:t>
            </a:fld>
            <a:endParaRPr lang="en-US"/>
          </a:p>
        </p:txBody>
      </p:sp>
    </p:spTree>
    <p:extLst>
      <p:ext uri="{BB962C8B-B14F-4D97-AF65-F5344CB8AC3E}">
        <p14:creationId xmlns:p14="http://schemas.microsoft.com/office/powerpoint/2010/main" val="178109599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0289BDD-A1C6-405C-B9F5-A6ED04539FAC}" type="datetime1">
              <a:rPr lang="en-US" smtClean="0"/>
              <a:t>8/9/15</a:t>
            </a:fld>
            <a:endParaRPr lang="en-US"/>
          </a:p>
        </p:txBody>
      </p:sp>
      <p:sp>
        <p:nvSpPr>
          <p:cNvPr id="5" name="Footer Placeholder 4"/>
          <p:cNvSpPr>
            <a:spLocks noGrp="1"/>
          </p:cNvSpPr>
          <p:nvPr>
            <p:ph type="ftr" sz="quarter" idx="11"/>
          </p:nvPr>
        </p:nvSpPr>
        <p:spPr/>
        <p:txBody>
          <a:bodyPr/>
          <a:lstStyle/>
          <a:p>
            <a:r>
              <a:rPr lang="en-US" smtClean="0"/>
              <a:t>SLALOM Project</a:t>
            </a:r>
            <a:endParaRPr lang="en-US"/>
          </a:p>
        </p:txBody>
      </p:sp>
      <p:sp>
        <p:nvSpPr>
          <p:cNvPr id="6" name="Slide Number Placeholder 5"/>
          <p:cNvSpPr>
            <a:spLocks noGrp="1"/>
          </p:cNvSpPr>
          <p:nvPr>
            <p:ph type="sldNum" sz="quarter" idx="12"/>
          </p:nvPr>
        </p:nvSpPr>
        <p:spPr/>
        <p:txBody>
          <a:bodyPr/>
          <a:lstStyle/>
          <a:p>
            <a:fld id="{DBF3CD8F-6E24-4B9C-92B8-847E1EE3D82D}" type="slidenum">
              <a:rPr lang="en-US" smtClean="0"/>
              <a:t>‹Nr.›</a:t>
            </a:fld>
            <a:endParaRPr lang="en-US"/>
          </a:p>
        </p:txBody>
      </p:sp>
    </p:spTree>
    <p:extLst>
      <p:ext uri="{BB962C8B-B14F-4D97-AF65-F5344CB8AC3E}">
        <p14:creationId xmlns:p14="http://schemas.microsoft.com/office/powerpoint/2010/main" val="123953449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F324740F-FE1E-492F-A0C7-F2A909C660B7}" type="datetime1">
              <a:rPr lang="en-US" smtClean="0"/>
              <a:t>8/9/15</a:t>
            </a:fld>
            <a:endParaRPr lang="en-US"/>
          </a:p>
        </p:txBody>
      </p:sp>
      <p:sp>
        <p:nvSpPr>
          <p:cNvPr id="6" name="Footer Placeholder 5"/>
          <p:cNvSpPr>
            <a:spLocks noGrp="1"/>
          </p:cNvSpPr>
          <p:nvPr>
            <p:ph type="ftr" sz="quarter" idx="11"/>
          </p:nvPr>
        </p:nvSpPr>
        <p:spPr/>
        <p:txBody>
          <a:bodyPr/>
          <a:lstStyle/>
          <a:p>
            <a:r>
              <a:rPr lang="en-US" smtClean="0"/>
              <a:t>SLALOM Project</a:t>
            </a:r>
            <a:endParaRPr lang="en-US"/>
          </a:p>
        </p:txBody>
      </p:sp>
      <p:sp>
        <p:nvSpPr>
          <p:cNvPr id="7" name="Slide Number Placeholder 6"/>
          <p:cNvSpPr>
            <a:spLocks noGrp="1"/>
          </p:cNvSpPr>
          <p:nvPr>
            <p:ph type="sldNum" sz="quarter" idx="12"/>
          </p:nvPr>
        </p:nvSpPr>
        <p:spPr/>
        <p:txBody>
          <a:bodyPr/>
          <a:lstStyle/>
          <a:p>
            <a:fld id="{DBF3CD8F-6E24-4B9C-92B8-847E1EE3D82D}" type="slidenum">
              <a:rPr lang="en-US" smtClean="0"/>
              <a:t>‹Nr.›</a:t>
            </a:fld>
            <a:endParaRPr lang="en-US"/>
          </a:p>
        </p:txBody>
      </p:sp>
    </p:spTree>
    <p:extLst>
      <p:ext uri="{BB962C8B-B14F-4D97-AF65-F5344CB8AC3E}">
        <p14:creationId xmlns:p14="http://schemas.microsoft.com/office/powerpoint/2010/main" val="334764410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D92BD7D3-AC04-4E51-BF11-23C67E16A383}" type="datetime1">
              <a:rPr lang="en-US" smtClean="0"/>
              <a:t>8/9/15</a:t>
            </a:fld>
            <a:endParaRPr lang="en-US"/>
          </a:p>
        </p:txBody>
      </p:sp>
      <p:sp>
        <p:nvSpPr>
          <p:cNvPr id="8" name="Footer Placeholder 7"/>
          <p:cNvSpPr>
            <a:spLocks noGrp="1"/>
          </p:cNvSpPr>
          <p:nvPr>
            <p:ph type="ftr" sz="quarter" idx="11"/>
          </p:nvPr>
        </p:nvSpPr>
        <p:spPr/>
        <p:txBody>
          <a:bodyPr/>
          <a:lstStyle/>
          <a:p>
            <a:r>
              <a:rPr lang="en-US" smtClean="0"/>
              <a:t>SLALOM Project</a:t>
            </a:r>
            <a:endParaRPr lang="en-US"/>
          </a:p>
        </p:txBody>
      </p:sp>
      <p:sp>
        <p:nvSpPr>
          <p:cNvPr id="9" name="Slide Number Placeholder 8"/>
          <p:cNvSpPr>
            <a:spLocks noGrp="1"/>
          </p:cNvSpPr>
          <p:nvPr>
            <p:ph type="sldNum" sz="quarter" idx="12"/>
          </p:nvPr>
        </p:nvSpPr>
        <p:spPr/>
        <p:txBody>
          <a:bodyPr/>
          <a:lstStyle/>
          <a:p>
            <a:fld id="{DBF3CD8F-6E24-4B9C-92B8-847E1EE3D82D}" type="slidenum">
              <a:rPr lang="en-US" smtClean="0"/>
              <a:t>‹Nr.›</a:t>
            </a:fld>
            <a:endParaRPr lang="en-US"/>
          </a:p>
        </p:txBody>
      </p:sp>
    </p:spTree>
    <p:extLst>
      <p:ext uri="{BB962C8B-B14F-4D97-AF65-F5344CB8AC3E}">
        <p14:creationId xmlns:p14="http://schemas.microsoft.com/office/powerpoint/2010/main" val="384985602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88E6BE0E-1FA6-4710-9DBF-3D54DB21E604}" type="datetime1">
              <a:rPr lang="en-US" smtClean="0"/>
              <a:t>8/9/15</a:t>
            </a:fld>
            <a:endParaRPr lang="en-US"/>
          </a:p>
        </p:txBody>
      </p:sp>
      <p:sp>
        <p:nvSpPr>
          <p:cNvPr id="4" name="Footer Placeholder 3"/>
          <p:cNvSpPr>
            <a:spLocks noGrp="1"/>
          </p:cNvSpPr>
          <p:nvPr>
            <p:ph type="ftr" sz="quarter" idx="11"/>
          </p:nvPr>
        </p:nvSpPr>
        <p:spPr/>
        <p:txBody>
          <a:bodyPr/>
          <a:lstStyle/>
          <a:p>
            <a:r>
              <a:rPr lang="en-US" smtClean="0"/>
              <a:t>SLALOM Project</a:t>
            </a:r>
            <a:endParaRPr lang="en-US"/>
          </a:p>
        </p:txBody>
      </p:sp>
      <p:sp>
        <p:nvSpPr>
          <p:cNvPr id="5" name="Slide Number Placeholder 4"/>
          <p:cNvSpPr>
            <a:spLocks noGrp="1"/>
          </p:cNvSpPr>
          <p:nvPr>
            <p:ph type="sldNum" sz="quarter" idx="12"/>
          </p:nvPr>
        </p:nvSpPr>
        <p:spPr/>
        <p:txBody>
          <a:bodyPr/>
          <a:lstStyle/>
          <a:p>
            <a:fld id="{DBF3CD8F-6E24-4B9C-92B8-847E1EE3D82D}" type="slidenum">
              <a:rPr lang="en-US" smtClean="0"/>
              <a:t>‹Nr.›</a:t>
            </a:fld>
            <a:endParaRPr lang="en-US"/>
          </a:p>
        </p:txBody>
      </p:sp>
    </p:spTree>
    <p:extLst>
      <p:ext uri="{BB962C8B-B14F-4D97-AF65-F5344CB8AC3E}">
        <p14:creationId xmlns:p14="http://schemas.microsoft.com/office/powerpoint/2010/main" val="378949502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4020D64-C554-4003-9D8F-6105400A7940}" type="datetime1">
              <a:rPr lang="en-US" smtClean="0"/>
              <a:t>8/9/15</a:t>
            </a:fld>
            <a:endParaRPr lang="en-US"/>
          </a:p>
        </p:txBody>
      </p:sp>
      <p:sp>
        <p:nvSpPr>
          <p:cNvPr id="3" name="Footer Placeholder 2"/>
          <p:cNvSpPr>
            <a:spLocks noGrp="1"/>
          </p:cNvSpPr>
          <p:nvPr>
            <p:ph type="ftr" sz="quarter" idx="11"/>
          </p:nvPr>
        </p:nvSpPr>
        <p:spPr/>
        <p:txBody>
          <a:bodyPr/>
          <a:lstStyle/>
          <a:p>
            <a:r>
              <a:rPr lang="en-US" smtClean="0"/>
              <a:t>SLALOM Project</a:t>
            </a:r>
            <a:endParaRPr lang="en-US"/>
          </a:p>
        </p:txBody>
      </p:sp>
      <p:sp>
        <p:nvSpPr>
          <p:cNvPr id="4" name="Slide Number Placeholder 3"/>
          <p:cNvSpPr>
            <a:spLocks noGrp="1"/>
          </p:cNvSpPr>
          <p:nvPr>
            <p:ph type="sldNum" sz="quarter" idx="12"/>
          </p:nvPr>
        </p:nvSpPr>
        <p:spPr/>
        <p:txBody>
          <a:bodyPr/>
          <a:lstStyle/>
          <a:p>
            <a:fld id="{DBF3CD8F-6E24-4B9C-92B8-847E1EE3D82D}" type="slidenum">
              <a:rPr lang="en-US" smtClean="0"/>
              <a:t>‹Nr.›</a:t>
            </a:fld>
            <a:endParaRPr lang="en-US"/>
          </a:p>
        </p:txBody>
      </p:sp>
    </p:spTree>
    <p:extLst>
      <p:ext uri="{BB962C8B-B14F-4D97-AF65-F5344CB8AC3E}">
        <p14:creationId xmlns:p14="http://schemas.microsoft.com/office/powerpoint/2010/main" val="83696845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71E64DA-E333-4DF0-BE20-DA8A80564E56}" type="datetime1">
              <a:rPr lang="en-US" smtClean="0"/>
              <a:t>8/9/15</a:t>
            </a:fld>
            <a:endParaRPr lang="en-US"/>
          </a:p>
        </p:txBody>
      </p:sp>
      <p:sp>
        <p:nvSpPr>
          <p:cNvPr id="6" name="Footer Placeholder 5"/>
          <p:cNvSpPr>
            <a:spLocks noGrp="1"/>
          </p:cNvSpPr>
          <p:nvPr>
            <p:ph type="ftr" sz="quarter" idx="11"/>
          </p:nvPr>
        </p:nvSpPr>
        <p:spPr/>
        <p:txBody>
          <a:bodyPr/>
          <a:lstStyle/>
          <a:p>
            <a:r>
              <a:rPr lang="en-US" smtClean="0"/>
              <a:t>SLALOM Project</a:t>
            </a:r>
            <a:endParaRPr lang="en-US"/>
          </a:p>
        </p:txBody>
      </p:sp>
      <p:sp>
        <p:nvSpPr>
          <p:cNvPr id="7" name="Slide Number Placeholder 6"/>
          <p:cNvSpPr>
            <a:spLocks noGrp="1"/>
          </p:cNvSpPr>
          <p:nvPr>
            <p:ph type="sldNum" sz="quarter" idx="12"/>
          </p:nvPr>
        </p:nvSpPr>
        <p:spPr/>
        <p:txBody>
          <a:bodyPr/>
          <a:lstStyle/>
          <a:p>
            <a:fld id="{DBF3CD8F-6E24-4B9C-92B8-847E1EE3D82D}" type="slidenum">
              <a:rPr lang="en-US" smtClean="0"/>
              <a:t>‹Nr.›</a:t>
            </a:fld>
            <a:endParaRPr lang="en-US"/>
          </a:p>
        </p:txBody>
      </p:sp>
    </p:spTree>
    <p:extLst>
      <p:ext uri="{BB962C8B-B14F-4D97-AF65-F5344CB8AC3E}">
        <p14:creationId xmlns:p14="http://schemas.microsoft.com/office/powerpoint/2010/main" val="285362734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bg>
      <p:bgPr>
        <a:solidFill>
          <a:srgbClr val="FFFFE7"/>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r">
              <a:defRPr>
                <a:solidFill>
                  <a:srgbClr val="740000"/>
                </a:solidFill>
              </a:defRPr>
            </a:lvl1pPr>
          </a:lstStyle>
          <a:p>
            <a:r>
              <a:rPr lang="en-US" dirty="0" smtClean="0"/>
              <a:t>Click to edit Master title style</a:t>
            </a:r>
            <a:endParaRPr lang="en-US" dirty="0"/>
          </a:p>
        </p:txBody>
      </p:sp>
      <p:sp>
        <p:nvSpPr>
          <p:cNvPr id="3" name="Content Placeholder 2"/>
          <p:cNvSpPr>
            <a:spLocks noGrp="1"/>
          </p:cNvSpPr>
          <p:nvPr>
            <p:ph idx="1"/>
          </p:nvPr>
        </p:nvSpPr>
        <p:spPr/>
        <p:txBody>
          <a:bodyPr/>
          <a:lstStyle>
            <a:lvl1pPr>
              <a:defRPr>
                <a:solidFill>
                  <a:srgbClr val="860000"/>
                </a:solidFill>
              </a:defRPr>
            </a:lvl1pPr>
            <a:lvl2pPr>
              <a:defRPr>
                <a:solidFill>
                  <a:srgbClr val="740000"/>
                </a:solidFill>
              </a:defRPr>
            </a:lvl2pPr>
            <a:lvl3pPr>
              <a:defRPr>
                <a:solidFill>
                  <a:srgbClr val="740000"/>
                </a:solidFill>
              </a:defRPr>
            </a:lvl3pPr>
            <a:lvl4pPr>
              <a:defRPr>
                <a:solidFill>
                  <a:srgbClr val="740000"/>
                </a:solidFill>
              </a:defRPr>
            </a:lvl4pPr>
            <a:lvl5pPr>
              <a:defRPr>
                <a:solidFill>
                  <a:srgbClr val="740000"/>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p:txBody>
          <a:bodyPr/>
          <a:lstStyle/>
          <a:p>
            <a:fld id="{688385DA-67A3-481D-A5CC-CB647624898A}" type="datetime1">
              <a:rPr lang="en-US" smtClean="0"/>
              <a:t>8/9/15</a:t>
            </a:fld>
            <a:endParaRPr lang="en-US"/>
          </a:p>
        </p:txBody>
      </p:sp>
      <p:sp>
        <p:nvSpPr>
          <p:cNvPr id="5" name="Footer Placeholder 4"/>
          <p:cNvSpPr>
            <a:spLocks noGrp="1"/>
          </p:cNvSpPr>
          <p:nvPr>
            <p:ph type="ftr" sz="quarter" idx="11"/>
          </p:nvPr>
        </p:nvSpPr>
        <p:spPr/>
        <p:txBody>
          <a:bodyPr/>
          <a:lstStyle/>
          <a:p>
            <a:r>
              <a:rPr lang="en-US" smtClean="0"/>
              <a:t>SLALOM Project</a:t>
            </a:r>
            <a:endParaRPr lang="en-US"/>
          </a:p>
        </p:txBody>
      </p:sp>
      <p:sp>
        <p:nvSpPr>
          <p:cNvPr id="6" name="Slide Number Placeholder 5"/>
          <p:cNvSpPr>
            <a:spLocks noGrp="1"/>
          </p:cNvSpPr>
          <p:nvPr>
            <p:ph type="sldNum" sz="quarter" idx="12"/>
          </p:nvPr>
        </p:nvSpPr>
        <p:spPr/>
        <p:txBody>
          <a:bodyPr/>
          <a:lstStyle/>
          <a:p>
            <a:fld id="{3037C74F-2CB0-45CD-9D58-B79F0FF5F9AF}" type="slidenum">
              <a:rPr lang="en-US" smtClean="0"/>
              <a:t>‹Nr.›</a:t>
            </a:fld>
            <a:endParaRPr lang="en-US" dirty="0"/>
          </a:p>
        </p:txBody>
      </p:sp>
      <p:pic>
        <p:nvPicPr>
          <p:cNvPr id="7" name="Picture 2" descr="C:\Users\a528441\Google Drive\_Projects\Slalom\WP 1 - Communication\Logo\v4\Slalom Logos-07.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683568" y="476672"/>
            <a:ext cx="703710" cy="7787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83666337"/>
      </p:ext>
    </p:extLst>
  </p:cSld>
  <p:clrMapOvr>
    <a:masterClrMapping/>
  </p:clrMapOvr>
  <p:timing>
    <p:tnLst>
      <p:par>
        <p:cTn xmlns:p14="http://schemas.microsoft.com/office/powerpoint/2010/mai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859EEDF-0080-43C3-BA0C-1D139D9BD463}" type="datetime1">
              <a:rPr lang="en-US" smtClean="0"/>
              <a:t>8/9/15</a:t>
            </a:fld>
            <a:endParaRPr lang="en-US"/>
          </a:p>
        </p:txBody>
      </p:sp>
      <p:sp>
        <p:nvSpPr>
          <p:cNvPr id="6" name="Footer Placeholder 5"/>
          <p:cNvSpPr>
            <a:spLocks noGrp="1"/>
          </p:cNvSpPr>
          <p:nvPr>
            <p:ph type="ftr" sz="quarter" idx="11"/>
          </p:nvPr>
        </p:nvSpPr>
        <p:spPr/>
        <p:txBody>
          <a:bodyPr/>
          <a:lstStyle/>
          <a:p>
            <a:r>
              <a:rPr lang="en-US" smtClean="0"/>
              <a:t>SLALOM Project</a:t>
            </a:r>
            <a:endParaRPr lang="en-US"/>
          </a:p>
        </p:txBody>
      </p:sp>
      <p:sp>
        <p:nvSpPr>
          <p:cNvPr id="7" name="Slide Number Placeholder 6"/>
          <p:cNvSpPr>
            <a:spLocks noGrp="1"/>
          </p:cNvSpPr>
          <p:nvPr>
            <p:ph type="sldNum" sz="quarter" idx="12"/>
          </p:nvPr>
        </p:nvSpPr>
        <p:spPr/>
        <p:txBody>
          <a:bodyPr/>
          <a:lstStyle/>
          <a:p>
            <a:fld id="{DBF3CD8F-6E24-4B9C-92B8-847E1EE3D82D}" type="slidenum">
              <a:rPr lang="en-US" smtClean="0"/>
              <a:t>‹Nr.›</a:t>
            </a:fld>
            <a:endParaRPr lang="en-US"/>
          </a:p>
        </p:txBody>
      </p:sp>
    </p:spTree>
    <p:extLst>
      <p:ext uri="{BB962C8B-B14F-4D97-AF65-F5344CB8AC3E}">
        <p14:creationId xmlns:p14="http://schemas.microsoft.com/office/powerpoint/2010/main" val="181376895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17AB7BE-1D76-47E1-8754-DF63610290AA}" type="datetime1">
              <a:rPr lang="en-US" smtClean="0"/>
              <a:t>8/9/15</a:t>
            </a:fld>
            <a:endParaRPr lang="en-US"/>
          </a:p>
        </p:txBody>
      </p:sp>
      <p:sp>
        <p:nvSpPr>
          <p:cNvPr id="5" name="Footer Placeholder 4"/>
          <p:cNvSpPr>
            <a:spLocks noGrp="1"/>
          </p:cNvSpPr>
          <p:nvPr>
            <p:ph type="ftr" sz="quarter" idx="11"/>
          </p:nvPr>
        </p:nvSpPr>
        <p:spPr/>
        <p:txBody>
          <a:bodyPr/>
          <a:lstStyle/>
          <a:p>
            <a:r>
              <a:rPr lang="en-US" smtClean="0"/>
              <a:t>SLALOM Project</a:t>
            </a:r>
            <a:endParaRPr lang="en-US"/>
          </a:p>
        </p:txBody>
      </p:sp>
      <p:sp>
        <p:nvSpPr>
          <p:cNvPr id="6" name="Slide Number Placeholder 5"/>
          <p:cNvSpPr>
            <a:spLocks noGrp="1"/>
          </p:cNvSpPr>
          <p:nvPr>
            <p:ph type="sldNum" sz="quarter" idx="12"/>
          </p:nvPr>
        </p:nvSpPr>
        <p:spPr/>
        <p:txBody>
          <a:bodyPr/>
          <a:lstStyle/>
          <a:p>
            <a:fld id="{DBF3CD8F-6E24-4B9C-92B8-847E1EE3D82D}" type="slidenum">
              <a:rPr lang="en-US" smtClean="0"/>
              <a:t>‹Nr.›</a:t>
            </a:fld>
            <a:endParaRPr lang="en-US"/>
          </a:p>
        </p:txBody>
      </p:sp>
    </p:spTree>
    <p:extLst>
      <p:ext uri="{BB962C8B-B14F-4D97-AF65-F5344CB8AC3E}">
        <p14:creationId xmlns:p14="http://schemas.microsoft.com/office/powerpoint/2010/main" val="135641565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AD7C333-6B5E-41E0-93F6-CC87AFF4882F}" type="datetime1">
              <a:rPr lang="en-US" smtClean="0"/>
              <a:t>8/9/15</a:t>
            </a:fld>
            <a:endParaRPr lang="en-US"/>
          </a:p>
        </p:txBody>
      </p:sp>
      <p:sp>
        <p:nvSpPr>
          <p:cNvPr id="5" name="Footer Placeholder 4"/>
          <p:cNvSpPr>
            <a:spLocks noGrp="1"/>
          </p:cNvSpPr>
          <p:nvPr>
            <p:ph type="ftr" sz="quarter" idx="11"/>
          </p:nvPr>
        </p:nvSpPr>
        <p:spPr/>
        <p:txBody>
          <a:bodyPr/>
          <a:lstStyle/>
          <a:p>
            <a:r>
              <a:rPr lang="en-US" smtClean="0"/>
              <a:t>SLALOM Project</a:t>
            </a:r>
            <a:endParaRPr lang="en-US"/>
          </a:p>
        </p:txBody>
      </p:sp>
      <p:sp>
        <p:nvSpPr>
          <p:cNvPr id="6" name="Slide Number Placeholder 5"/>
          <p:cNvSpPr>
            <a:spLocks noGrp="1"/>
          </p:cNvSpPr>
          <p:nvPr>
            <p:ph type="sldNum" sz="quarter" idx="12"/>
          </p:nvPr>
        </p:nvSpPr>
        <p:spPr/>
        <p:txBody>
          <a:bodyPr/>
          <a:lstStyle/>
          <a:p>
            <a:fld id="{DBF3CD8F-6E24-4B9C-92B8-847E1EE3D82D}" type="slidenum">
              <a:rPr lang="en-US" smtClean="0"/>
              <a:t>‹Nr.›</a:t>
            </a:fld>
            <a:endParaRPr lang="en-US"/>
          </a:p>
        </p:txBody>
      </p:sp>
    </p:spTree>
    <p:extLst>
      <p:ext uri="{BB962C8B-B14F-4D97-AF65-F5344CB8AC3E}">
        <p14:creationId xmlns:p14="http://schemas.microsoft.com/office/powerpoint/2010/main" val="290573250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AA139E7-8076-4739-963E-36D86829DA65}" type="datetime1">
              <a:rPr lang="en-US" smtClean="0"/>
              <a:t>8/9/15</a:t>
            </a:fld>
            <a:endParaRPr lang="en-US"/>
          </a:p>
        </p:txBody>
      </p:sp>
      <p:sp>
        <p:nvSpPr>
          <p:cNvPr id="5" name="Footer Placeholder 4"/>
          <p:cNvSpPr>
            <a:spLocks noGrp="1"/>
          </p:cNvSpPr>
          <p:nvPr>
            <p:ph type="ftr" sz="quarter" idx="11"/>
          </p:nvPr>
        </p:nvSpPr>
        <p:spPr/>
        <p:txBody>
          <a:bodyPr/>
          <a:lstStyle/>
          <a:p>
            <a:r>
              <a:rPr lang="en-US" smtClean="0"/>
              <a:t>SLALOM Project</a:t>
            </a:r>
            <a:endParaRPr lang="en-US"/>
          </a:p>
        </p:txBody>
      </p:sp>
      <p:sp>
        <p:nvSpPr>
          <p:cNvPr id="6" name="Slide Number Placeholder 5"/>
          <p:cNvSpPr>
            <a:spLocks noGrp="1"/>
          </p:cNvSpPr>
          <p:nvPr>
            <p:ph type="sldNum" sz="quarter" idx="12"/>
          </p:nvPr>
        </p:nvSpPr>
        <p:spPr/>
        <p:txBody>
          <a:bodyPr/>
          <a:lstStyle/>
          <a:p>
            <a:fld id="{C4196F68-A0B8-452C-81CA-EDBF194EC3CD}" type="slidenum">
              <a:rPr lang="en-US" smtClean="0"/>
              <a:t>‹Nr.›</a:t>
            </a:fld>
            <a:endParaRPr lang="en-US"/>
          </a:p>
        </p:txBody>
      </p:sp>
    </p:spTree>
    <p:extLst>
      <p:ext uri="{BB962C8B-B14F-4D97-AF65-F5344CB8AC3E}">
        <p14:creationId xmlns:p14="http://schemas.microsoft.com/office/powerpoint/2010/main" val="271486968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033765EE-5D06-4E7F-BB33-587735A799EA}" type="datetime1">
              <a:rPr lang="en-US" smtClean="0"/>
              <a:t>8/9/15</a:t>
            </a:fld>
            <a:endParaRPr lang="en-US"/>
          </a:p>
        </p:txBody>
      </p:sp>
      <p:sp>
        <p:nvSpPr>
          <p:cNvPr id="6" name="Footer Placeholder 5"/>
          <p:cNvSpPr>
            <a:spLocks noGrp="1"/>
          </p:cNvSpPr>
          <p:nvPr>
            <p:ph type="ftr" sz="quarter" idx="11"/>
          </p:nvPr>
        </p:nvSpPr>
        <p:spPr/>
        <p:txBody>
          <a:bodyPr/>
          <a:lstStyle/>
          <a:p>
            <a:r>
              <a:rPr lang="en-US" smtClean="0"/>
              <a:t>SLALOM Project</a:t>
            </a:r>
            <a:endParaRPr lang="en-US"/>
          </a:p>
        </p:txBody>
      </p:sp>
      <p:sp>
        <p:nvSpPr>
          <p:cNvPr id="7" name="Slide Number Placeholder 6"/>
          <p:cNvSpPr>
            <a:spLocks noGrp="1"/>
          </p:cNvSpPr>
          <p:nvPr>
            <p:ph type="sldNum" sz="quarter" idx="12"/>
          </p:nvPr>
        </p:nvSpPr>
        <p:spPr/>
        <p:txBody>
          <a:bodyPr/>
          <a:lstStyle/>
          <a:p>
            <a:fld id="{C4196F68-A0B8-452C-81CA-EDBF194EC3CD}" type="slidenum">
              <a:rPr lang="en-US" smtClean="0"/>
              <a:t>‹Nr.›</a:t>
            </a:fld>
            <a:endParaRPr lang="en-US"/>
          </a:p>
        </p:txBody>
      </p:sp>
    </p:spTree>
    <p:extLst>
      <p:ext uri="{BB962C8B-B14F-4D97-AF65-F5344CB8AC3E}">
        <p14:creationId xmlns:p14="http://schemas.microsoft.com/office/powerpoint/2010/main" val="346860253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5B17F6FD-5E37-4546-9E5F-44B17B5D2D49}" type="datetime1">
              <a:rPr lang="en-US" smtClean="0"/>
              <a:t>8/9/15</a:t>
            </a:fld>
            <a:endParaRPr lang="en-US"/>
          </a:p>
        </p:txBody>
      </p:sp>
      <p:sp>
        <p:nvSpPr>
          <p:cNvPr id="8" name="Footer Placeholder 7"/>
          <p:cNvSpPr>
            <a:spLocks noGrp="1"/>
          </p:cNvSpPr>
          <p:nvPr>
            <p:ph type="ftr" sz="quarter" idx="11"/>
          </p:nvPr>
        </p:nvSpPr>
        <p:spPr/>
        <p:txBody>
          <a:bodyPr/>
          <a:lstStyle/>
          <a:p>
            <a:r>
              <a:rPr lang="en-US" smtClean="0"/>
              <a:t>SLALOM Project</a:t>
            </a:r>
            <a:endParaRPr lang="en-US"/>
          </a:p>
        </p:txBody>
      </p:sp>
      <p:sp>
        <p:nvSpPr>
          <p:cNvPr id="9" name="Slide Number Placeholder 8"/>
          <p:cNvSpPr>
            <a:spLocks noGrp="1"/>
          </p:cNvSpPr>
          <p:nvPr>
            <p:ph type="sldNum" sz="quarter" idx="12"/>
          </p:nvPr>
        </p:nvSpPr>
        <p:spPr/>
        <p:txBody>
          <a:bodyPr/>
          <a:lstStyle/>
          <a:p>
            <a:fld id="{C4196F68-A0B8-452C-81CA-EDBF194EC3CD}" type="slidenum">
              <a:rPr lang="en-US" smtClean="0"/>
              <a:t>‹Nr.›</a:t>
            </a:fld>
            <a:endParaRPr lang="en-US"/>
          </a:p>
        </p:txBody>
      </p:sp>
    </p:spTree>
    <p:extLst>
      <p:ext uri="{BB962C8B-B14F-4D97-AF65-F5344CB8AC3E}">
        <p14:creationId xmlns:p14="http://schemas.microsoft.com/office/powerpoint/2010/main" val="5967600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F6CAFA8-D03F-40B5-92A7-9C706A67D7E6}" type="datetime1">
              <a:rPr lang="en-US" smtClean="0"/>
              <a:t>8/9/15</a:t>
            </a:fld>
            <a:endParaRPr lang="en-US"/>
          </a:p>
        </p:txBody>
      </p:sp>
      <p:sp>
        <p:nvSpPr>
          <p:cNvPr id="4" name="Footer Placeholder 3"/>
          <p:cNvSpPr>
            <a:spLocks noGrp="1"/>
          </p:cNvSpPr>
          <p:nvPr>
            <p:ph type="ftr" sz="quarter" idx="11"/>
          </p:nvPr>
        </p:nvSpPr>
        <p:spPr/>
        <p:txBody>
          <a:bodyPr/>
          <a:lstStyle/>
          <a:p>
            <a:r>
              <a:rPr lang="en-US" smtClean="0"/>
              <a:t>SLALOM Project</a:t>
            </a:r>
            <a:endParaRPr lang="en-US"/>
          </a:p>
        </p:txBody>
      </p:sp>
      <p:sp>
        <p:nvSpPr>
          <p:cNvPr id="5" name="Slide Number Placeholder 4"/>
          <p:cNvSpPr>
            <a:spLocks noGrp="1"/>
          </p:cNvSpPr>
          <p:nvPr>
            <p:ph type="sldNum" sz="quarter" idx="12"/>
          </p:nvPr>
        </p:nvSpPr>
        <p:spPr/>
        <p:txBody>
          <a:bodyPr/>
          <a:lstStyle/>
          <a:p>
            <a:fld id="{C4196F68-A0B8-452C-81CA-EDBF194EC3CD}" type="slidenum">
              <a:rPr lang="en-US" smtClean="0"/>
              <a:t>‹Nr.›</a:t>
            </a:fld>
            <a:endParaRPr lang="en-US"/>
          </a:p>
        </p:txBody>
      </p:sp>
    </p:spTree>
    <p:extLst>
      <p:ext uri="{BB962C8B-B14F-4D97-AF65-F5344CB8AC3E}">
        <p14:creationId xmlns:p14="http://schemas.microsoft.com/office/powerpoint/2010/main" val="382086718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D8D97B5-1893-45A1-A569-EE44A2B70C7D}" type="datetime1">
              <a:rPr lang="en-US" smtClean="0"/>
              <a:t>8/9/15</a:t>
            </a:fld>
            <a:endParaRPr lang="en-US"/>
          </a:p>
        </p:txBody>
      </p:sp>
      <p:sp>
        <p:nvSpPr>
          <p:cNvPr id="3" name="Footer Placeholder 2"/>
          <p:cNvSpPr>
            <a:spLocks noGrp="1"/>
          </p:cNvSpPr>
          <p:nvPr>
            <p:ph type="ftr" sz="quarter" idx="11"/>
          </p:nvPr>
        </p:nvSpPr>
        <p:spPr/>
        <p:txBody>
          <a:bodyPr/>
          <a:lstStyle/>
          <a:p>
            <a:r>
              <a:rPr lang="en-US" smtClean="0"/>
              <a:t>SLALOM Project</a:t>
            </a:r>
            <a:endParaRPr lang="en-US"/>
          </a:p>
        </p:txBody>
      </p:sp>
      <p:sp>
        <p:nvSpPr>
          <p:cNvPr id="4" name="Slide Number Placeholder 3"/>
          <p:cNvSpPr>
            <a:spLocks noGrp="1"/>
          </p:cNvSpPr>
          <p:nvPr>
            <p:ph type="sldNum" sz="quarter" idx="12"/>
          </p:nvPr>
        </p:nvSpPr>
        <p:spPr/>
        <p:txBody>
          <a:bodyPr/>
          <a:lstStyle/>
          <a:p>
            <a:fld id="{C4196F68-A0B8-452C-81CA-EDBF194EC3CD}" type="slidenum">
              <a:rPr lang="en-US" smtClean="0"/>
              <a:t>‹Nr.›</a:t>
            </a:fld>
            <a:endParaRPr lang="en-US"/>
          </a:p>
        </p:txBody>
      </p:sp>
    </p:spTree>
    <p:extLst>
      <p:ext uri="{BB962C8B-B14F-4D97-AF65-F5344CB8AC3E}">
        <p14:creationId xmlns:p14="http://schemas.microsoft.com/office/powerpoint/2010/main" val="180052166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3A3A9AC-A3D0-4515-9C27-7DBD7C87C7F3}" type="datetime1">
              <a:rPr lang="en-US" smtClean="0"/>
              <a:t>8/9/15</a:t>
            </a:fld>
            <a:endParaRPr lang="en-US"/>
          </a:p>
        </p:txBody>
      </p:sp>
      <p:sp>
        <p:nvSpPr>
          <p:cNvPr id="6" name="Footer Placeholder 5"/>
          <p:cNvSpPr>
            <a:spLocks noGrp="1"/>
          </p:cNvSpPr>
          <p:nvPr>
            <p:ph type="ftr" sz="quarter" idx="11"/>
          </p:nvPr>
        </p:nvSpPr>
        <p:spPr/>
        <p:txBody>
          <a:bodyPr/>
          <a:lstStyle/>
          <a:p>
            <a:r>
              <a:rPr lang="en-US" smtClean="0"/>
              <a:t>SLALOM Project</a:t>
            </a:r>
            <a:endParaRPr lang="en-US"/>
          </a:p>
        </p:txBody>
      </p:sp>
      <p:sp>
        <p:nvSpPr>
          <p:cNvPr id="7" name="Slide Number Placeholder 6"/>
          <p:cNvSpPr>
            <a:spLocks noGrp="1"/>
          </p:cNvSpPr>
          <p:nvPr>
            <p:ph type="sldNum" sz="quarter" idx="12"/>
          </p:nvPr>
        </p:nvSpPr>
        <p:spPr/>
        <p:txBody>
          <a:bodyPr/>
          <a:lstStyle/>
          <a:p>
            <a:fld id="{C4196F68-A0B8-452C-81CA-EDBF194EC3CD}" type="slidenum">
              <a:rPr lang="en-US" smtClean="0"/>
              <a:t>‹Nr.›</a:t>
            </a:fld>
            <a:endParaRPr lang="en-US"/>
          </a:p>
        </p:txBody>
      </p:sp>
    </p:spTree>
    <p:extLst>
      <p:ext uri="{BB962C8B-B14F-4D97-AF65-F5344CB8AC3E}">
        <p14:creationId xmlns:p14="http://schemas.microsoft.com/office/powerpoint/2010/main" val="206120423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B1CA5E7-5606-4BF5-A5FE-FFA40B9EC376}" type="datetime1">
              <a:rPr lang="en-US" smtClean="0"/>
              <a:t>8/9/15</a:t>
            </a:fld>
            <a:endParaRPr lang="en-US"/>
          </a:p>
        </p:txBody>
      </p:sp>
      <p:sp>
        <p:nvSpPr>
          <p:cNvPr id="6" name="Footer Placeholder 5"/>
          <p:cNvSpPr>
            <a:spLocks noGrp="1"/>
          </p:cNvSpPr>
          <p:nvPr>
            <p:ph type="ftr" sz="quarter" idx="11"/>
          </p:nvPr>
        </p:nvSpPr>
        <p:spPr/>
        <p:txBody>
          <a:bodyPr/>
          <a:lstStyle/>
          <a:p>
            <a:r>
              <a:rPr lang="en-US" smtClean="0"/>
              <a:t>SLALOM Project</a:t>
            </a:r>
            <a:endParaRPr lang="en-US"/>
          </a:p>
        </p:txBody>
      </p:sp>
      <p:sp>
        <p:nvSpPr>
          <p:cNvPr id="7" name="Slide Number Placeholder 6"/>
          <p:cNvSpPr>
            <a:spLocks noGrp="1"/>
          </p:cNvSpPr>
          <p:nvPr>
            <p:ph type="sldNum" sz="quarter" idx="12"/>
          </p:nvPr>
        </p:nvSpPr>
        <p:spPr/>
        <p:txBody>
          <a:bodyPr/>
          <a:lstStyle/>
          <a:p>
            <a:fld id="{C4196F68-A0B8-452C-81CA-EDBF194EC3CD}" type="slidenum">
              <a:rPr lang="en-US" smtClean="0"/>
              <a:t>‹Nr.›</a:t>
            </a:fld>
            <a:endParaRPr lang="en-US"/>
          </a:p>
        </p:txBody>
      </p:sp>
    </p:spTree>
    <p:extLst>
      <p:ext uri="{BB962C8B-B14F-4D97-AF65-F5344CB8AC3E}">
        <p14:creationId xmlns:p14="http://schemas.microsoft.com/office/powerpoint/2010/main" val="3637573024"/>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1.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22.xml"/><Relationship Id="rId12" Type="http://schemas.openxmlformats.org/officeDocument/2006/relationships/theme" Target="../theme/theme2.xml"/><Relationship Id="rId13" Type="http://schemas.openxmlformats.org/officeDocument/2006/relationships/image" Target="../media/image2.png"/><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 Id="rId9" Type="http://schemas.openxmlformats.org/officeDocument/2006/relationships/slideLayout" Target="../slideLayouts/slideLayout20.xml"/><Relationship Id="rId10"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E7"/>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33ED5C9-7C7D-4C6B-AC51-16C38796F8CC}" type="datetime1">
              <a:rPr lang="en-US" smtClean="0"/>
              <a:t>8/9/15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SLALOM Project</a:t>
            </a: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4196F68-A0B8-452C-81CA-EDBF194EC3CD}" type="slidenum">
              <a:rPr lang="en-US" smtClean="0"/>
              <a:t>‹Nr.›</a:t>
            </a:fld>
            <a:endParaRPr lang="en-US"/>
          </a:p>
        </p:txBody>
      </p:sp>
      <p:pic>
        <p:nvPicPr>
          <p:cNvPr id="7" name="Picture 2" descr="C:\Users\a528441\Google Drive\_Projects\Slalom\WP 1 - Communication\Logo\v4\Slalom Logos-07.png"/>
          <p:cNvPicPr>
            <a:picLocks noChangeAspect="1" noChangeArrowheads="1"/>
          </p:cNvPicPr>
          <p:nvPr userDrawn="1"/>
        </p:nvPicPr>
        <p:blipFill>
          <a:blip r:embed="rId13" cstate="print">
            <a:extLst>
              <a:ext uri="{28A0092B-C50C-407E-A947-70E740481C1C}">
                <a14:useLocalDpi xmlns:a14="http://schemas.microsoft.com/office/drawing/2010/main" val="0"/>
              </a:ext>
            </a:extLst>
          </a:blip>
          <a:srcRect/>
          <a:stretch>
            <a:fillRect/>
          </a:stretch>
        </p:blipFill>
        <p:spPr bwMode="auto">
          <a:xfrm>
            <a:off x="251520" y="188640"/>
            <a:ext cx="703710" cy="7787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9391199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iming>
    <p:tnLst>
      <p:par>
        <p:cTn xmlns:p14="http://schemas.microsoft.com/office/powerpoint/2010/main" id="1" dur="indefinite" restart="never" nodeType="tmRoot"/>
      </p:par>
    </p:tnLst>
  </p:timing>
  <p:hf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D7A7D44-FBD4-436F-9A7F-B19C9A14B9AF}" type="datetime1">
              <a:rPr lang="en-US" smtClean="0"/>
              <a:t>8/9/15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SLALOM Project</a:t>
            </a: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BF3CD8F-6E24-4B9C-92B8-847E1EE3D82D}" type="slidenum">
              <a:rPr lang="en-US" smtClean="0"/>
              <a:t>‹Nr.›</a:t>
            </a:fld>
            <a:endParaRPr lang="en-US"/>
          </a:p>
        </p:txBody>
      </p:sp>
      <p:pic>
        <p:nvPicPr>
          <p:cNvPr id="7" name="Picture 2" descr="C:\Users\a528441\Google Drive\_Projects\Slalom\WP 1 - Communication\Logo\v4\Slalom Logos-07.png"/>
          <p:cNvPicPr>
            <a:picLocks noChangeAspect="1" noChangeArrowheads="1"/>
          </p:cNvPicPr>
          <p:nvPr userDrawn="1"/>
        </p:nvPicPr>
        <p:blipFill>
          <a:blip r:embed="rId13" cstate="print">
            <a:extLst>
              <a:ext uri="{28A0092B-C50C-407E-A947-70E740481C1C}">
                <a14:useLocalDpi xmlns:a14="http://schemas.microsoft.com/office/drawing/2010/main" val="0"/>
              </a:ext>
            </a:extLst>
          </a:blip>
          <a:srcRect/>
          <a:stretch>
            <a:fillRect/>
          </a:stretch>
        </p:blipFill>
        <p:spPr bwMode="auto">
          <a:xfrm>
            <a:off x="483914" y="326219"/>
            <a:ext cx="981857" cy="108655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6279227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dt="0"/>
  <p:txStyles>
    <p:titleStyle>
      <a:lvl1pPr algn="r" defTabSz="914400" rtl="0" eaLnBrk="1" latinLnBrk="0" hangingPunct="1">
        <a:spcBef>
          <a:spcPct val="0"/>
        </a:spcBef>
        <a:buNone/>
        <a:defRPr sz="4400" kern="1200">
          <a:solidFill>
            <a:schemeClr val="accent2">
              <a:lumMod val="75000"/>
            </a:schemeClr>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accent2">
              <a:lumMod val="7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accent2">
              <a:lumMod val="50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accent2">
              <a:lumMod val="50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accent2">
              <a:lumMod val="50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accent2">
              <a:lumMod val="50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png"/><Relationship Id="rId3" Type="http://schemas.openxmlformats.org/officeDocument/2006/relationships/image" Target="../media/image4.png"/></Relationships>
</file>

<file path=ppt/slides/_rels/slide10.xml.rels><?xml version="1.0" encoding="UTF-8" standalone="yes"?>
<Relationships xmlns="http://schemas.openxmlformats.org/package/2006/relationships"><Relationship Id="rId3" Type="http://schemas.openxmlformats.org/officeDocument/2006/relationships/image" Target="../media/image6.png"/><Relationship Id="rId4" Type="http://schemas.openxmlformats.org/officeDocument/2006/relationships/image" Target="../media/image7.png"/><Relationship Id="rId5" Type="http://schemas.openxmlformats.org/officeDocument/2006/relationships/image" Target="../media/image12.png"/><Relationship Id="rId6" Type="http://schemas.openxmlformats.org/officeDocument/2006/relationships/image" Target="../media/image13.png"/><Relationship Id="rId7" Type="http://schemas.openxmlformats.org/officeDocument/2006/relationships/image" Target="../media/image14.png"/><Relationship Id="rId8" Type="http://schemas.openxmlformats.org/officeDocument/2006/relationships/image" Target="../media/image15.png"/><Relationship Id="rId9" Type="http://schemas.openxmlformats.org/officeDocument/2006/relationships/image" Target="../media/image16.png"/><Relationship Id="rId10" Type="http://schemas.openxmlformats.org/officeDocument/2006/relationships/image" Target="../media/image17.png"/><Relationship Id="rId11" Type="http://schemas.openxmlformats.org/officeDocument/2006/relationships/image" Target="../media/image9.png"/><Relationship Id="rId1" Type="http://schemas.openxmlformats.org/officeDocument/2006/relationships/slideLayout" Target="../slideLayouts/slideLayout7.xml"/><Relationship Id="rId2" Type="http://schemas.openxmlformats.org/officeDocument/2006/relationships/image" Target="../media/image11.png"/></Relationships>
</file>

<file path=ppt/slides/_rels/slide11.xml.rels><?xml version="1.0" encoding="UTF-8" standalone="yes"?>
<Relationships xmlns="http://schemas.openxmlformats.org/package/2006/relationships"><Relationship Id="rId3" Type="http://schemas.openxmlformats.org/officeDocument/2006/relationships/image" Target="../media/image7.png"/><Relationship Id="rId4" Type="http://schemas.openxmlformats.org/officeDocument/2006/relationships/image" Target="../media/image19.png"/><Relationship Id="rId5" Type="http://schemas.openxmlformats.org/officeDocument/2006/relationships/image" Target="../media/image11.png"/><Relationship Id="rId6" Type="http://schemas.openxmlformats.org/officeDocument/2006/relationships/image" Target="../media/image6.png"/><Relationship Id="rId7" Type="http://schemas.openxmlformats.org/officeDocument/2006/relationships/image" Target="../media/image12.png"/><Relationship Id="rId1" Type="http://schemas.openxmlformats.org/officeDocument/2006/relationships/slideLayout" Target="../slideLayouts/slideLayout7.xml"/><Relationship Id="rId2" Type="http://schemas.openxmlformats.org/officeDocument/2006/relationships/image" Target="../media/image18.png"/></Relationships>
</file>

<file path=ppt/slides/_rels/slide12.xml.rels><?xml version="1.0" encoding="UTF-8" standalone="yes"?>
<Relationships xmlns="http://schemas.openxmlformats.org/package/2006/relationships"><Relationship Id="rId3" Type="http://schemas.openxmlformats.org/officeDocument/2006/relationships/image" Target="../media/image21.png"/><Relationship Id="rId4" Type="http://schemas.openxmlformats.org/officeDocument/2006/relationships/image" Target="../media/image22.png"/><Relationship Id="rId5" Type="http://schemas.openxmlformats.org/officeDocument/2006/relationships/image" Target="../media/image23.png"/><Relationship Id="rId6" Type="http://schemas.openxmlformats.org/officeDocument/2006/relationships/image" Target="../media/image24.png"/><Relationship Id="rId7" Type="http://schemas.openxmlformats.org/officeDocument/2006/relationships/image" Target="../media/image11.png"/><Relationship Id="rId8" Type="http://schemas.openxmlformats.org/officeDocument/2006/relationships/image" Target="../media/image6.png"/><Relationship Id="rId9" Type="http://schemas.openxmlformats.org/officeDocument/2006/relationships/image" Target="../media/image7.png"/><Relationship Id="rId10" Type="http://schemas.openxmlformats.org/officeDocument/2006/relationships/image" Target="../media/image12.png"/><Relationship Id="rId1" Type="http://schemas.openxmlformats.org/officeDocument/2006/relationships/slideLayout" Target="../slideLayouts/slideLayout7.xml"/><Relationship Id="rId2" Type="http://schemas.openxmlformats.org/officeDocument/2006/relationships/image" Target="../media/image20.png"/></Relationships>
</file>

<file path=ppt/slides/_rels/slide13.xml.rels><?xml version="1.0" encoding="UTF-8" standalone="yes"?>
<Relationships xmlns="http://schemas.openxmlformats.org/package/2006/relationships"><Relationship Id="rId3" Type="http://schemas.openxmlformats.org/officeDocument/2006/relationships/image" Target="../media/image7.png"/><Relationship Id="rId4" Type="http://schemas.openxmlformats.org/officeDocument/2006/relationships/image" Target="../media/image19.png"/><Relationship Id="rId5" Type="http://schemas.openxmlformats.org/officeDocument/2006/relationships/image" Target="../media/image11.png"/><Relationship Id="rId6" Type="http://schemas.openxmlformats.org/officeDocument/2006/relationships/image" Target="../media/image6.png"/><Relationship Id="rId7" Type="http://schemas.openxmlformats.org/officeDocument/2006/relationships/image" Target="../media/image12.png"/><Relationship Id="rId8" Type="http://schemas.openxmlformats.org/officeDocument/2006/relationships/image" Target="../media/image10.png"/><Relationship Id="rId9" Type="http://schemas.openxmlformats.org/officeDocument/2006/relationships/image" Target="../media/image9.png"/><Relationship Id="rId1" Type="http://schemas.openxmlformats.org/officeDocument/2006/relationships/slideLayout" Target="../slideLayouts/slideLayout7.xml"/><Relationship Id="rId2" Type="http://schemas.openxmlformats.org/officeDocument/2006/relationships/image" Target="../media/image18.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18.png"/><Relationship Id="rId4" Type="http://schemas.openxmlformats.org/officeDocument/2006/relationships/image" Target="../media/image7.png"/><Relationship Id="rId5" Type="http://schemas.openxmlformats.org/officeDocument/2006/relationships/image" Target="../media/image19.png"/><Relationship Id="rId1" Type="http://schemas.openxmlformats.org/officeDocument/2006/relationships/slideLayout" Target="../slideLayouts/slideLayout7.xml"/><Relationship Id="rId2" Type="http://schemas.openxmlformats.org/officeDocument/2006/relationships/image" Target="../media/image6.png"/></Relationships>
</file>

<file path=ppt/slides/_rels/slide17.xml.rels><?xml version="1.0" encoding="UTF-8" standalone="yes"?>
<Relationships xmlns="http://schemas.openxmlformats.org/package/2006/relationships"><Relationship Id="rId3" Type="http://schemas.openxmlformats.org/officeDocument/2006/relationships/image" Target="../media/image18.png"/><Relationship Id="rId4" Type="http://schemas.openxmlformats.org/officeDocument/2006/relationships/image" Target="../media/image7.png"/><Relationship Id="rId5" Type="http://schemas.openxmlformats.org/officeDocument/2006/relationships/image" Target="../media/image19.png"/><Relationship Id="rId1" Type="http://schemas.openxmlformats.org/officeDocument/2006/relationships/slideLayout" Target="../slideLayouts/slideLayout7.xml"/><Relationship Id="rId2" Type="http://schemas.openxmlformats.org/officeDocument/2006/relationships/image" Target="../media/image6.png"/></Relationships>
</file>

<file path=ppt/slides/_rels/slide18.xml.rels><?xml version="1.0" encoding="UTF-8" standalone="yes"?>
<Relationships xmlns="http://schemas.openxmlformats.org/package/2006/relationships"><Relationship Id="rId3" Type="http://schemas.openxmlformats.org/officeDocument/2006/relationships/image" Target="../media/image7.png"/><Relationship Id="rId4" Type="http://schemas.openxmlformats.org/officeDocument/2006/relationships/image" Target="../media/image19.png"/><Relationship Id="rId5" Type="http://schemas.openxmlformats.org/officeDocument/2006/relationships/image" Target="../media/image11.png"/><Relationship Id="rId6" Type="http://schemas.openxmlformats.org/officeDocument/2006/relationships/image" Target="../media/image6.png"/><Relationship Id="rId7" Type="http://schemas.openxmlformats.org/officeDocument/2006/relationships/image" Target="../media/image12.png"/><Relationship Id="rId8" Type="http://schemas.openxmlformats.org/officeDocument/2006/relationships/image" Target="../media/image10.png"/><Relationship Id="rId9" Type="http://schemas.openxmlformats.org/officeDocument/2006/relationships/image" Target="../media/image9.png"/><Relationship Id="rId1" Type="http://schemas.openxmlformats.org/officeDocument/2006/relationships/slideLayout" Target="../slideLayouts/slideLayout7.xml"/><Relationship Id="rId2" Type="http://schemas.openxmlformats.org/officeDocument/2006/relationships/image" Target="../media/image18.png"/></Relationships>
</file>

<file path=ppt/slides/_rels/slide19.xml.rels><?xml version="1.0" encoding="UTF-8" standalone="yes"?>
<Relationships xmlns="http://schemas.openxmlformats.org/package/2006/relationships"><Relationship Id="rId3" Type="http://schemas.openxmlformats.org/officeDocument/2006/relationships/image" Target="../media/image18.png"/><Relationship Id="rId4" Type="http://schemas.openxmlformats.org/officeDocument/2006/relationships/image" Target="../media/image7.png"/><Relationship Id="rId5" Type="http://schemas.openxmlformats.org/officeDocument/2006/relationships/image" Target="../media/image19.png"/><Relationship Id="rId1" Type="http://schemas.openxmlformats.org/officeDocument/2006/relationships/slideLayout" Target="../slideLayouts/slideLayout7.xml"/><Relationship Id="rId2" Type="http://schemas.openxmlformats.org/officeDocument/2006/relationships/image" Target="../media/image6.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18.png"/><Relationship Id="rId4" Type="http://schemas.openxmlformats.org/officeDocument/2006/relationships/image" Target="../media/image7.png"/><Relationship Id="rId5" Type="http://schemas.openxmlformats.org/officeDocument/2006/relationships/image" Target="../media/image19.png"/><Relationship Id="rId1" Type="http://schemas.openxmlformats.org/officeDocument/2006/relationships/slideLayout" Target="../slideLayouts/slideLayout7.xml"/><Relationship Id="rId2" Type="http://schemas.openxmlformats.org/officeDocument/2006/relationships/image" Target="../media/image6.png"/></Relationships>
</file>

<file path=ppt/slides/_rels/slide21.xml.rels><?xml version="1.0" encoding="UTF-8" standalone="yes"?>
<Relationships xmlns="http://schemas.openxmlformats.org/package/2006/relationships"><Relationship Id="rId3" Type="http://schemas.openxmlformats.org/officeDocument/2006/relationships/image" Target="../media/image10.png"/><Relationship Id="rId4" Type="http://schemas.openxmlformats.org/officeDocument/2006/relationships/hyperlink" Target="http://bit.ly/SLALOMdownloads" TargetMode="External"/><Relationship Id="rId5" Type="http://schemas.openxmlformats.org/officeDocument/2006/relationships/image" Target="../media/image6.png"/><Relationship Id="rId6" Type="http://schemas.openxmlformats.org/officeDocument/2006/relationships/image" Target="../media/image18.png"/><Relationship Id="rId7" Type="http://schemas.openxmlformats.org/officeDocument/2006/relationships/image" Target="../media/image7.png"/><Relationship Id="rId8" Type="http://schemas.openxmlformats.org/officeDocument/2006/relationships/image" Target="../media/image19.png"/><Relationship Id="rId1" Type="http://schemas.openxmlformats.org/officeDocument/2006/relationships/slideLayout" Target="../slideLayouts/slideLayout7.xml"/><Relationship Id="rId2" Type="http://schemas.openxmlformats.org/officeDocument/2006/relationships/image" Target="../media/image9.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5.png"/><Relationship Id="rId3" Type="http://schemas.openxmlformats.org/officeDocument/2006/relationships/hyperlink" Target="http://bit.ly/contactSLALOM" TargetMode="Externa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6.png"/><Relationship Id="rId3" Type="http://schemas.openxmlformats.org/officeDocument/2006/relationships/image" Target="../media/image27.png"/></Relationships>
</file>

<file path=ppt/slides/_rels/slide24.xml.rels><?xml version="1.0" encoding="UTF-8" standalone="yes"?>
<Relationships xmlns="http://schemas.openxmlformats.org/package/2006/relationships"><Relationship Id="rId3" Type="http://schemas.openxmlformats.org/officeDocument/2006/relationships/image" Target="../media/image29.png"/><Relationship Id="rId4" Type="http://schemas.openxmlformats.org/officeDocument/2006/relationships/image" Target="../media/image30.png"/><Relationship Id="rId5" Type="http://schemas.openxmlformats.org/officeDocument/2006/relationships/image" Target="../media/image31.png"/><Relationship Id="rId6" Type="http://schemas.openxmlformats.org/officeDocument/2006/relationships/image" Target="../media/image32.png"/><Relationship Id="rId1" Type="http://schemas.openxmlformats.org/officeDocument/2006/relationships/slideLayout" Target="../slideLayouts/slideLayout7.xml"/><Relationship Id="rId2" Type="http://schemas.openxmlformats.org/officeDocument/2006/relationships/image" Target="../media/image28.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4" Type="http://schemas.openxmlformats.org/officeDocument/2006/relationships/image" Target="../media/image7.png"/><Relationship Id="rId5" Type="http://schemas.openxmlformats.org/officeDocument/2006/relationships/image" Target="../media/image8.png"/><Relationship Id="rId1" Type="http://schemas.openxmlformats.org/officeDocument/2006/relationships/slideLayout" Target="../slideLayouts/slideLayout7.xml"/><Relationship Id="rId2" Type="http://schemas.openxmlformats.org/officeDocument/2006/relationships/image" Target="../media/image5.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6.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9.png"/><Relationship Id="rId3" Type="http://schemas.openxmlformats.org/officeDocument/2006/relationships/image" Target="../media/image10.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79056B"/>
        </a:solidFill>
        <a:effectLst/>
      </p:bgPr>
    </p:bg>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371600" y="4653136"/>
            <a:ext cx="6584776" cy="985664"/>
          </a:xfrm>
        </p:spPr>
        <p:txBody>
          <a:bodyPr>
            <a:normAutofit/>
          </a:bodyPr>
          <a:lstStyle/>
          <a:p>
            <a:pPr algn="r"/>
            <a:r>
              <a:rPr lang="en-US" dirty="0" smtClean="0">
                <a:solidFill>
                  <a:schemeClr val="accent1">
                    <a:lumMod val="60000"/>
                    <a:lumOff val="40000"/>
                  </a:schemeClr>
                </a:solidFill>
              </a:rPr>
              <a:t>ready to use Cloud SLAs</a:t>
            </a:r>
            <a:endParaRPr lang="en-US" dirty="0">
              <a:solidFill>
                <a:schemeClr val="accent1">
                  <a:lumMod val="60000"/>
                  <a:lumOff val="40000"/>
                </a:schemeClr>
              </a:solidFill>
            </a:endParaRPr>
          </a:p>
        </p:txBody>
      </p:sp>
      <p:pic>
        <p:nvPicPr>
          <p:cNvPr id="5" name="Imagen 4" descr="Slalom Logos-06.pn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243920" y="836712"/>
            <a:ext cx="6568440" cy="3096768"/>
          </a:xfrm>
          <a:prstGeom prst="rect">
            <a:avLst/>
          </a:prstGeom>
          <a:ln>
            <a:noFill/>
          </a:ln>
          <a:effectLst>
            <a:softEdge rad="112500"/>
          </a:effectLst>
        </p:spPr>
      </p:pic>
      <p:pic>
        <p:nvPicPr>
          <p:cNvPr id="2" name="Imagen 1"/>
          <p:cNvPicPr>
            <a:picLocks noChangeAspect="1"/>
          </p:cNvPicPr>
          <p:nvPr/>
        </p:nvPicPr>
        <p:blipFill>
          <a:blip r:embed="rId3"/>
          <a:stretch>
            <a:fillRect/>
          </a:stretch>
        </p:blipFill>
        <p:spPr>
          <a:xfrm>
            <a:off x="107504" y="188640"/>
            <a:ext cx="1130300" cy="927100"/>
          </a:xfrm>
          <a:prstGeom prst="rect">
            <a:avLst/>
          </a:prstGeom>
        </p:spPr>
      </p:pic>
    </p:spTree>
    <p:extLst>
      <p:ext uri="{BB962C8B-B14F-4D97-AF65-F5344CB8AC3E}">
        <p14:creationId xmlns:p14="http://schemas.microsoft.com/office/powerpoint/2010/main" val="3253520524"/>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ie de página 1"/>
          <p:cNvSpPr>
            <a:spLocks noGrp="1"/>
          </p:cNvSpPr>
          <p:nvPr>
            <p:ph type="ftr" sz="quarter" idx="11"/>
          </p:nvPr>
        </p:nvSpPr>
        <p:spPr>
          <a:xfrm>
            <a:off x="3124200" y="6304235"/>
            <a:ext cx="2895600" cy="365125"/>
          </a:xfrm>
        </p:spPr>
        <p:txBody>
          <a:bodyPr/>
          <a:lstStyle/>
          <a:p>
            <a:r>
              <a:rPr lang="en-US" smtClean="0"/>
              <a:t>SLALOM Project</a:t>
            </a:r>
            <a:endParaRPr lang="en-US"/>
          </a:p>
        </p:txBody>
      </p:sp>
      <p:sp>
        <p:nvSpPr>
          <p:cNvPr id="3" name="Marcador de número de diapositiva 2"/>
          <p:cNvSpPr>
            <a:spLocks noGrp="1"/>
          </p:cNvSpPr>
          <p:nvPr>
            <p:ph type="sldNum" sz="quarter" idx="12"/>
          </p:nvPr>
        </p:nvSpPr>
        <p:spPr>
          <a:xfrm>
            <a:off x="6553200" y="6304235"/>
            <a:ext cx="2133600" cy="365125"/>
          </a:xfrm>
        </p:spPr>
        <p:txBody>
          <a:bodyPr/>
          <a:lstStyle/>
          <a:p>
            <a:fld id="{C4196F68-A0B8-452C-81CA-EDBF194EC3CD}" type="slidenum">
              <a:rPr lang="en-US" smtClean="0"/>
              <a:t>10</a:t>
            </a:fld>
            <a:endParaRPr lang="en-US"/>
          </a:p>
        </p:txBody>
      </p:sp>
      <p:grpSp>
        <p:nvGrpSpPr>
          <p:cNvPr id="49" name="Agrupar 48"/>
          <p:cNvGrpSpPr/>
          <p:nvPr/>
        </p:nvGrpSpPr>
        <p:grpSpPr>
          <a:xfrm>
            <a:off x="615716" y="2469067"/>
            <a:ext cx="1513552" cy="1513552"/>
            <a:chOff x="5036661" y="2303040"/>
            <a:chExt cx="2637186" cy="2637186"/>
          </a:xfrm>
        </p:grpSpPr>
        <p:sp>
          <p:nvSpPr>
            <p:cNvPr id="50" name="Elipse 49"/>
            <p:cNvSpPr/>
            <p:nvPr/>
          </p:nvSpPr>
          <p:spPr>
            <a:xfrm>
              <a:off x="5036661" y="2303040"/>
              <a:ext cx="2637186" cy="2637186"/>
            </a:xfrm>
            <a:prstGeom prst="ellipse">
              <a:avLst/>
            </a:prstGeom>
            <a:noFill/>
            <a:ln w="57150" cmpd="sng">
              <a:solidFill>
                <a:srgbClr val="991647"/>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grpSp>
          <p:nvGrpSpPr>
            <p:cNvPr id="51" name="Agrupar 50"/>
            <p:cNvGrpSpPr/>
            <p:nvPr/>
          </p:nvGrpSpPr>
          <p:grpSpPr>
            <a:xfrm>
              <a:off x="5568048" y="2462342"/>
              <a:ext cx="1574413" cy="1974198"/>
              <a:chOff x="321666" y="3359301"/>
              <a:chExt cx="3049693" cy="3367789"/>
            </a:xfrm>
          </p:grpSpPr>
          <p:pic>
            <p:nvPicPr>
              <p:cNvPr id="52" name="Imagen 51" descr="Slalom logo Office 2.pn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93649" y="3359301"/>
                <a:ext cx="2595016" cy="1224019"/>
              </a:xfrm>
              <a:prstGeom prst="rect">
                <a:avLst/>
              </a:prstGeom>
            </p:spPr>
          </p:pic>
          <p:grpSp>
            <p:nvGrpSpPr>
              <p:cNvPr id="53" name="Agrupar 52"/>
              <p:cNvGrpSpPr/>
              <p:nvPr/>
            </p:nvGrpSpPr>
            <p:grpSpPr>
              <a:xfrm>
                <a:off x="321666" y="4988559"/>
                <a:ext cx="1383944" cy="1738531"/>
                <a:chOff x="860145" y="4780281"/>
                <a:chExt cx="1614445" cy="2028090"/>
              </a:xfrm>
            </p:grpSpPr>
            <p:pic>
              <p:nvPicPr>
                <p:cNvPr id="62" name="Imagen 61"/>
                <p:cNvPicPr>
                  <a:picLocks noChangeAspect="1"/>
                </p:cNvPicPr>
                <p:nvPr/>
              </p:nvPicPr>
              <p:blipFill>
                <a:blip r:embed="rId3"/>
                <a:stretch>
                  <a:fillRect/>
                </a:stretch>
              </p:blipFill>
              <p:spPr>
                <a:xfrm>
                  <a:off x="860145" y="4865271"/>
                  <a:ext cx="1549400" cy="1943100"/>
                </a:xfrm>
                <a:prstGeom prst="rect">
                  <a:avLst/>
                </a:prstGeom>
              </p:spPr>
            </p:pic>
            <p:grpSp>
              <p:nvGrpSpPr>
                <p:cNvPr id="63" name="Agrupar 62"/>
                <p:cNvGrpSpPr/>
                <p:nvPr/>
              </p:nvGrpSpPr>
              <p:grpSpPr>
                <a:xfrm>
                  <a:off x="1833665" y="4780281"/>
                  <a:ext cx="640925" cy="640925"/>
                  <a:chOff x="3021746" y="1492251"/>
                  <a:chExt cx="1612900" cy="1612900"/>
                </a:xfrm>
              </p:grpSpPr>
              <p:pic>
                <p:nvPicPr>
                  <p:cNvPr id="64" name="Imagen 63"/>
                  <p:cNvPicPr>
                    <a:picLocks noChangeAspect="1"/>
                  </p:cNvPicPr>
                  <p:nvPr/>
                </p:nvPicPr>
                <p:blipFill>
                  <a:blip r:embed="rId4"/>
                  <a:stretch>
                    <a:fillRect/>
                  </a:stretch>
                </p:blipFill>
                <p:spPr>
                  <a:xfrm>
                    <a:off x="3021746" y="1492251"/>
                    <a:ext cx="1612900" cy="1612900"/>
                  </a:xfrm>
                  <a:prstGeom prst="rect">
                    <a:avLst/>
                  </a:prstGeom>
                </p:spPr>
              </p:pic>
              <p:pic>
                <p:nvPicPr>
                  <p:cNvPr id="65" name="Imagen 64" descr="Slalom Logos-07.png"/>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352859" y="1772677"/>
                    <a:ext cx="950674" cy="1052048"/>
                  </a:xfrm>
                  <a:prstGeom prst="rect">
                    <a:avLst/>
                  </a:prstGeom>
                </p:spPr>
              </p:pic>
            </p:grpSp>
          </p:grpSp>
          <p:grpSp>
            <p:nvGrpSpPr>
              <p:cNvPr id="54" name="Agrupar 53"/>
              <p:cNvGrpSpPr/>
              <p:nvPr/>
            </p:nvGrpSpPr>
            <p:grpSpPr>
              <a:xfrm>
                <a:off x="1987415" y="4988559"/>
                <a:ext cx="1383944" cy="1738531"/>
                <a:chOff x="860145" y="4780281"/>
                <a:chExt cx="1614445" cy="2028090"/>
              </a:xfrm>
            </p:grpSpPr>
            <p:pic>
              <p:nvPicPr>
                <p:cNvPr id="58" name="Imagen 57"/>
                <p:cNvPicPr>
                  <a:picLocks noChangeAspect="1"/>
                </p:cNvPicPr>
                <p:nvPr/>
              </p:nvPicPr>
              <p:blipFill>
                <a:blip r:embed="rId3"/>
                <a:stretch>
                  <a:fillRect/>
                </a:stretch>
              </p:blipFill>
              <p:spPr>
                <a:xfrm>
                  <a:off x="860145" y="4865271"/>
                  <a:ext cx="1549400" cy="1943100"/>
                </a:xfrm>
                <a:prstGeom prst="rect">
                  <a:avLst/>
                </a:prstGeom>
              </p:spPr>
            </p:pic>
            <p:grpSp>
              <p:nvGrpSpPr>
                <p:cNvPr id="59" name="Agrupar 58"/>
                <p:cNvGrpSpPr/>
                <p:nvPr/>
              </p:nvGrpSpPr>
              <p:grpSpPr>
                <a:xfrm>
                  <a:off x="1833665" y="4780281"/>
                  <a:ext cx="640925" cy="640925"/>
                  <a:chOff x="3021746" y="1492251"/>
                  <a:chExt cx="1612900" cy="1612900"/>
                </a:xfrm>
              </p:grpSpPr>
              <p:pic>
                <p:nvPicPr>
                  <p:cNvPr id="60" name="Imagen 59"/>
                  <p:cNvPicPr>
                    <a:picLocks noChangeAspect="1"/>
                  </p:cNvPicPr>
                  <p:nvPr/>
                </p:nvPicPr>
                <p:blipFill>
                  <a:blip r:embed="rId4"/>
                  <a:stretch>
                    <a:fillRect/>
                  </a:stretch>
                </p:blipFill>
                <p:spPr>
                  <a:xfrm>
                    <a:off x="3021746" y="1492251"/>
                    <a:ext cx="1612900" cy="1612900"/>
                  </a:xfrm>
                  <a:prstGeom prst="rect">
                    <a:avLst/>
                  </a:prstGeom>
                </p:spPr>
              </p:pic>
              <p:pic>
                <p:nvPicPr>
                  <p:cNvPr id="61" name="Imagen 60" descr="Slalom Logos-07.png"/>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352859" y="1772677"/>
                    <a:ext cx="950674" cy="1052048"/>
                  </a:xfrm>
                  <a:prstGeom prst="rect">
                    <a:avLst/>
                  </a:prstGeom>
                </p:spPr>
              </p:pic>
            </p:grpSp>
          </p:grpSp>
          <p:cxnSp>
            <p:nvCxnSpPr>
              <p:cNvPr id="55" name="Conector angular 54"/>
              <p:cNvCxnSpPr>
                <a:stCxn id="57" idx="2"/>
                <a:endCxn id="62" idx="0"/>
              </p:cNvCxnSpPr>
              <p:nvPr/>
            </p:nvCxnSpPr>
            <p:spPr>
              <a:xfrm rot="5400000">
                <a:off x="929511" y="4285206"/>
                <a:ext cx="832458" cy="719961"/>
              </a:xfrm>
              <a:prstGeom prst="bentConnector3">
                <a:avLst>
                  <a:gd name="adj1" fmla="val 50000"/>
                </a:avLst>
              </a:prstGeom>
              <a:ln w="12700" cmpd="sng">
                <a:solidFill>
                  <a:srgbClr val="991647"/>
                </a:solidFill>
                <a:prstDash val="dot"/>
              </a:ln>
            </p:spPr>
            <p:style>
              <a:lnRef idx="2">
                <a:schemeClr val="accent1"/>
              </a:lnRef>
              <a:fillRef idx="0">
                <a:schemeClr val="accent1"/>
              </a:fillRef>
              <a:effectRef idx="1">
                <a:schemeClr val="accent1"/>
              </a:effectRef>
              <a:fontRef idx="minor">
                <a:schemeClr val="tx1"/>
              </a:fontRef>
            </p:style>
          </p:cxnSp>
          <p:cxnSp>
            <p:nvCxnSpPr>
              <p:cNvPr id="56" name="Conector angular 55"/>
              <p:cNvCxnSpPr>
                <a:stCxn id="57" idx="2"/>
                <a:endCxn id="58" idx="0"/>
              </p:cNvCxnSpPr>
              <p:nvPr/>
            </p:nvCxnSpPr>
            <p:spPr>
              <a:xfrm rot="16200000" flipH="1">
                <a:off x="1762385" y="4172292"/>
                <a:ext cx="832458" cy="945788"/>
              </a:xfrm>
              <a:prstGeom prst="bentConnector3">
                <a:avLst>
                  <a:gd name="adj1" fmla="val 50000"/>
                </a:avLst>
              </a:prstGeom>
              <a:ln w="12700" cmpd="sng">
                <a:solidFill>
                  <a:srgbClr val="991647"/>
                </a:solidFill>
                <a:prstDash val="dot"/>
              </a:ln>
            </p:spPr>
            <p:style>
              <a:lnRef idx="2">
                <a:schemeClr val="accent1"/>
              </a:lnRef>
              <a:fillRef idx="0">
                <a:schemeClr val="accent1"/>
              </a:fillRef>
              <a:effectRef idx="1">
                <a:schemeClr val="accent1"/>
              </a:effectRef>
              <a:fontRef idx="minor">
                <a:schemeClr val="tx1"/>
              </a:fontRef>
            </p:style>
          </p:cxnSp>
          <p:sp>
            <p:nvSpPr>
              <p:cNvPr id="57" name="Rectángulo 56"/>
              <p:cNvSpPr/>
              <p:nvPr/>
            </p:nvSpPr>
            <p:spPr>
              <a:xfrm>
                <a:off x="872845" y="3897336"/>
                <a:ext cx="1665749" cy="331621"/>
              </a:xfrm>
              <a:prstGeom prst="rect">
                <a:avLst/>
              </a:prstGeom>
              <a:no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grpSp>
      </p:grpSp>
      <p:sp>
        <p:nvSpPr>
          <p:cNvPr id="66" name="Rectángulo 65"/>
          <p:cNvSpPr/>
          <p:nvPr/>
        </p:nvSpPr>
        <p:spPr>
          <a:xfrm>
            <a:off x="3566702" y="770673"/>
            <a:ext cx="600621" cy="533968"/>
          </a:xfrm>
          <a:prstGeom prst="rect">
            <a:avLst/>
          </a:prstGeom>
          <a:no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cxnSp>
        <p:nvCxnSpPr>
          <p:cNvPr id="67" name="Conector angular 66"/>
          <p:cNvCxnSpPr>
            <a:stCxn id="50" idx="6"/>
            <a:endCxn id="68" idx="1"/>
          </p:cNvCxnSpPr>
          <p:nvPr/>
        </p:nvCxnSpPr>
        <p:spPr>
          <a:xfrm>
            <a:off x="2129268" y="3225843"/>
            <a:ext cx="1502634" cy="439513"/>
          </a:xfrm>
          <a:prstGeom prst="bentConnector3">
            <a:avLst>
              <a:gd name="adj1" fmla="val 50000"/>
            </a:avLst>
          </a:prstGeom>
          <a:ln>
            <a:solidFill>
              <a:srgbClr val="991647"/>
            </a:solidFill>
          </a:ln>
        </p:spPr>
        <p:style>
          <a:lnRef idx="2">
            <a:schemeClr val="accent1"/>
          </a:lnRef>
          <a:fillRef idx="0">
            <a:schemeClr val="accent1"/>
          </a:fillRef>
          <a:effectRef idx="1">
            <a:schemeClr val="accent1"/>
          </a:effectRef>
          <a:fontRef idx="minor">
            <a:schemeClr val="tx1"/>
          </a:fontRef>
        </p:style>
      </p:cxnSp>
      <p:sp>
        <p:nvSpPr>
          <p:cNvPr id="68" name="Rectángulo 67"/>
          <p:cNvSpPr/>
          <p:nvPr/>
        </p:nvSpPr>
        <p:spPr>
          <a:xfrm>
            <a:off x="3631902" y="3434990"/>
            <a:ext cx="602142" cy="460731"/>
          </a:xfrm>
          <a:prstGeom prst="rect">
            <a:avLst/>
          </a:prstGeom>
          <a:no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69" name="Rectángulo 68"/>
          <p:cNvSpPr/>
          <p:nvPr/>
        </p:nvSpPr>
        <p:spPr>
          <a:xfrm>
            <a:off x="1940432" y="1673512"/>
            <a:ext cx="1907655" cy="307777"/>
          </a:xfrm>
          <a:prstGeom prst="rect">
            <a:avLst/>
          </a:prstGeom>
        </p:spPr>
        <p:txBody>
          <a:bodyPr wrap="square">
            <a:spAutoFit/>
          </a:bodyPr>
          <a:lstStyle/>
          <a:p>
            <a:r>
              <a:rPr lang="en-US" sz="1400" b="1" dirty="0" smtClean="0">
                <a:solidFill>
                  <a:srgbClr val="991647"/>
                </a:solidFill>
              </a:rPr>
              <a:t>cloud service providers</a:t>
            </a:r>
            <a:endParaRPr lang="es-ES" sz="1400" dirty="0">
              <a:solidFill>
                <a:srgbClr val="991647"/>
              </a:solidFill>
            </a:endParaRPr>
          </a:p>
        </p:txBody>
      </p:sp>
      <p:cxnSp>
        <p:nvCxnSpPr>
          <p:cNvPr id="70" name="Conector angular 69"/>
          <p:cNvCxnSpPr>
            <a:stCxn id="66" idx="2"/>
            <a:endCxn id="50" idx="7"/>
          </p:cNvCxnSpPr>
          <p:nvPr/>
        </p:nvCxnSpPr>
        <p:spPr>
          <a:xfrm rot="5400000">
            <a:off x="2194273" y="1017981"/>
            <a:ext cx="1386081" cy="1959400"/>
          </a:xfrm>
          <a:prstGeom prst="bentConnector3">
            <a:avLst>
              <a:gd name="adj1" fmla="val 50000"/>
            </a:avLst>
          </a:prstGeom>
          <a:ln>
            <a:solidFill>
              <a:srgbClr val="991647"/>
            </a:solidFill>
          </a:ln>
        </p:spPr>
        <p:style>
          <a:lnRef idx="2">
            <a:schemeClr val="accent1"/>
          </a:lnRef>
          <a:fillRef idx="0">
            <a:schemeClr val="accent1"/>
          </a:fillRef>
          <a:effectRef idx="1">
            <a:schemeClr val="accent1"/>
          </a:effectRef>
          <a:fontRef idx="minor">
            <a:schemeClr val="tx1"/>
          </a:fontRef>
        </p:style>
      </p:cxnSp>
      <p:sp>
        <p:nvSpPr>
          <p:cNvPr id="71" name="Rectangle 29"/>
          <p:cNvSpPr/>
          <p:nvPr/>
        </p:nvSpPr>
        <p:spPr>
          <a:xfrm>
            <a:off x="1835696" y="2025421"/>
            <a:ext cx="2826806" cy="584776"/>
          </a:xfrm>
          <a:prstGeom prst="rect">
            <a:avLst/>
          </a:prstGeom>
        </p:spPr>
        <p:txBody>
          <a:bodyPr wrap="square">
            <a:spAutoFit/>
          </a:bodyPr>
          <a:lstStyle/>
          <a:p>
            <a:pPr algn="r"/>
            <a:r>
              <a:rPr lang="en-US" sz="3200" b="1" dirty="0" smtClean="0">
                <a:solidFill>
                  <a:srgbClr val="550A4F"/>
                </a:solidFill>
                <a:latin typeface="Arial Black"/>
                <a:cs typeface="Arial Black"/>
              </a:rPr>
              <a:t>closing the</a:t>
            </a:r>
            <a:endParaRPr lang="en-US" b="1" dirty="0" smtClean="0">
              <a:solidFill>
                <a:srgbClr val="550A4F"/>
              </a:solidFill>
              <a:latin typeface="Arial Black"/>
              <a:cs typeface="Arial Black"/>
            </a:endParaRPr>
          </a:p>
        </p:txBody>
      </p:sp>
      <p:pic>
        <p:nvPicPr>
          <p:cNvPr id="72" name="Imagen 71"/>
          <p:cNvPicPr>
            <a:picLocks noChangeAspect="1"/>
          </p:cNvPicPr>
          <p:nvPr/>
        </p:nvPicPr>
        <p:blipFill>
          <a:blip r:embed="rId6"/>
          <a:stretch>
            <a:fillRect/>
          </a:stretch>
        </p:blipFill>
        <p:spPr>
          <a:xfrm>
            <a:off x="3436679" y="685145"/>
            <a:ext cx="863600" cy="558800"/>
          </a:xfrm>
          <a:prstGeom prst="rect">
            <a:avLst/>
          </a:prstGeom>
        </p:spPr>
      </p:pic>
      <p:pic>
        <p:nvPicPr>
          <p:cNvPr id="73" name="Imagen 72"/>
          <p:cNvPicPr>
            <a:picLocks noChangeAspect="1"/>
          </p:cNvPicPr>
          <p:nvPr/>
        </p:nvPicPr>
        <p:blipFill>
          <a:blip r:embed="rId7"/>
          <a:stretch>
            <a:fillRect/>
          </a:stretch>
        </p:blipFill>
        <p:spPr>
          <a:xfrm>
            <a:off x="3560944" y="3267497"/>
            <a:ext cx="673100" cy="723900"/>
          </a:xfrm>
          <a:prstGeom prst="rect">
            <a:avLst/>
          </a:prstGeom>
          <a:ln>
            <a:noFill/>
          </a:ln>
        </p:spPr>
      </p:pic>
      <p:pic>
        <p:nvPicPr>
          <p:cNvPr id="74" name="Imagen 73"/>
          <p:cNvPicPr>
            <a:picLocks noChangeAspect="1"/>
          </p:cNvPicPr>
          <p:nvPr/>
        </p:nvPicPr>
        <p:blipFill>
          <a:blip r:embed="rId8"/>
          <a:stretch>
            <a:fillRect/>
          </a:stretch>
        </p:blipFill>
        <p:spPr>
          <a:xfrm>
            <a:off x="1259632" y="4625087"/>
            <a:ext cx="443965" cy="428915"/>
          </a:xfrm>
          <a:prstGeom prst="rect">
            <a:avLst/>
          </a:prstGeom>
        </p:spPr>
      </p:pic>
      <p:pic>
        <p:nvPicPr>
          <p:cNvPr id="75" name="Imagen 74"/>
          <p:cNvPicPr>
            <a:picLocks noChangeAspect="1"/>
          </p:cNvPicPr>
          <p:nvPr/>
        </p:nvPicPr>
        <p:blipFill>
          <a:blip r:embed="rId9"/>
          <a:stretch>
            <a:fillRect/>
          </a:stretch>
        </p:blipFill>
        <p:spPr>
          <a:xfrm>
            <a:off x="7164288" y="4697095"/>
            <a:ext cx="489114" cy="481589"/>
          </a:xfrm>
          <a:prstGeom prst="rect">
            <a:avLst/>
          </a:prstGeom>
        </p:spPr>
      </p:pic>
      <p:pic>
        <p:nvPicPr>
          <p:cNvPr id="76" name="Imagen 75"/>
          <p:cNvPicPr>
            <a:picLocks noChangeAspect="1"/>
          </p:cNvPicPr>
          <p:nvPr/>
        </p:nvPicPr>
        <p:blipFill>
          <a:blip r:embed="rId10"/>
          <a:stretch>
            <a:fillRect/>
          </a:stretch>
        </p:blipFill>
        <p:spPr>
          <a:xfrm>
            <a:off x="4078787" y="4794810"/>
            <a:ext cx="436440" cy="406341"/>
          </a:xfrm>
          <a:prstGeom prst="rect">
            <a:avLst/>
          </a:prstGeom>
        </p:spPr>
      </p:pic>
      <p:sp>
        <p:nvSpPr>
          <p:cNvPr id="77" name="Rectangle 29"/>
          <p:cNvSpPr/>
          <p:nvPr/>
        </p:nvSpPr>
        <p:spPr>
          <a:xfrm>
            <a:off x="3626058" y="1737389"/>
            <a:ext cx="2826806" cy="1107996"/>
          </a:xfrm>
          <a:prstGeom prst="rect">
            <a:avLst/>
          </a:prstGeom>
        </p:spPr>
        <p:txBody>
          <a:bodyPr wrap="square">
            <a:spAutoFit/>
          </a:bodyPr>
          <a:lstStyle/>
          <a:p>
            <a:pPr algn="r"/>
            <a:r>
              <a:rPr lang="en-US" sz="6600" b="1" dirty="0" smtClean="0">
                <a:solidFill>
                  <a:srgbClr val="550A4F"/>
                </a:solidFill>
                <a:latin typeface="Arial Black"/>
                <a:cs typeface="Arial Black"/>
              </a:rPr>
              <a:t>gap</a:t>
            </a:r>
            <a:endParaRPr lang="en-US" sz="4400" b="1" dirty="0" smtClean="0">
              <a:solidFill>
                <a:srgbClr val="550A4F"/>
              </a:solidFill>
              <a:latin typeface="Arial Black"/>
              <a:cs typeface="Arial Black"/>
            </a:endParaRPr>
          </a:p>
        </p:txBody>
      </p:sp>
      <p:cxnSp>
        <p:nvCxnSpPr>
          <p:cNvPr id="78" name="Conector angular 77"/>
          <p:cNvCxnSpPr>
            <a:stCxn id="50" idx="4"/>
            <a:endCxn id="79" idx="0"/>
          </p:cNvCxnSpPr>
          <p:nvPr/>
        </p:nvCxnSpPr>
        <p:spPr>
          <a:xfrm rot="16200000" flipH="1">
            <a:off x="1180098" y="4175012"/>
            <a:ext cx="518950" cy="134163"/>
          </a:xfrm>
          <a:prstGeom prst="bentConnector3">
            <a:avLst>
              <a:gd name="adj1" fmla="val 62059"/>
            </a:avLst>
          </a:prstGeom>
          <a:ln>
            <a:solidFill>
              <a:srgbClr val="991647"/>
            </a:solidFill>
          </a:ln>
        </p:spPr>
        <p:style>
          <a:lnRef idx="2">
            <a:schemeClr val="accent1"/>
          </a:lnRef>
          <a:fillRef idx="0">
            <a:schemeClr val="accent1"/>
          </a:fillRef>
          <a:effectRef idx="1">
            <a:schemeClr val="accent1"/>
          </a:effectRef>
          <a:fontRef idx="minor">
            <a:schemeClr val="tx1"/>
          </a:fontRef>
        </p:style>
      </p:cxnSp>
      <p:sp>
        <p:nvSpPr>
          <p:cNvPr id="79" name="Rectángulo 78"/>
          <p:cNvSpPr/>
          <p:nvPr/>
        </p:nvSpPr>
        <p:spPr>
          <a:xfrm>
            <a:off x="1205584" y="4501569"/>
            <a:ext cx="602142" cy="460731"/>
          </a:xfrm>
          <a:prstGeom prst="rect">
            <a:avLst/>
          </a:prstGeom>
          <a:no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80" name="Rectángulo 79"/>
          <p:cNvSpPr/>
          <p:nvPr/>
        </p:nvSpPr>
        <p:spPr>
          <a:xfrm>
            <a:off x="2123728" y="2917393"/>
            <a:ext cx="1050314" cy="307777"/>
          </a:xfrm>
          <a:prstGeom prst="rect">
            <a:avLst/>
          </a:prstGeom>
        </p:spPr>
        <p:txBody>
          <a:bodyPr wrap="square">
            <a:spAutoFit/>
          </a:bodyPr>
          <a:lstStyle/>
          <a:p>
            <a:r>
              <a:rPr lang="en-US" sz="1400" b="1" dirty="0" smtClean="0">
                <a:solidFill>
                  <a:srgbClr val="991647"/>
                </a:solidFill>
              </a:rPr>
              <a:t>adopters</a:t>
            </a:r>
            <a:endParaRPr lang="es-ES" sz="1400" dirty="0">
              <a:solidFill>
                <a:srgbClr val="991647"/>
              </a:solidFill>
            </a:endParaRPr>
          </a:p>
        </p:txBody>
      </p:sp>
      <p:sp>
        <p:nvSpPr>
          <p:cNvPr id="81" name="Rectángulo 80"/>
          <p:cNvSpPr/>
          <p:nvPr/>
        </p:nvSpPr>
        <p:spPr>
          <a:xfrm>
            <a:off x="971600" y="5129143"/>
            <a:ext cx="1050314" cy="307777"/>
          </a:xfrm>
          <a:prstGeom prst="rect">
            <a:avLst/>
          </a:prstGeom>
        </p:spPr>
        <p:txBody>
          <a:bodyPr wrap="square">
            <a:spAutoFit/>
          </a:bodyPr>
          <a:lstStyle/>
          <a:p>
            <a:pPr algn="ctr"/>
            <a:r>
              <a:rPr lang="en-US" sz="1400" b="1" dirty="0">
                <a:solidFill>
                  <a:srgbClr val="991647"/>
                </a:solidFill>
              </a:rPr>
              <a:t>l</a:t>
            </a:r>
            <a:r>
              <a:rPr lang="en-US" sz="1400" b="1" dirty="0" smtClean="0">
                <a:solidFill>
                  <a:srgbClr val="991647"/>
                </a:solidFill>
              </a:rPr>
              <a:t>egal firms</a:t>
            </a:r>
            <a:endParaRPr lang="es-ES" sz="1400" dirty="0">
              <a:solidFill>
                <a:srgbClr val="991647"/>
              </a:solidFill>
            </a:endParaRPr>
          </a:p>
        </p:txBody>
      </p:sp>
      <p:cxnSp>
        <p:nvCxnSpPr>
          <p:cNvPr id="82" name="Conector angular 81"/>
          <p:cNvCxnSpPr>
            <a:stCxn id="50" idx="4"/>
            <a:endCxn id="83" idx="0"/>
          </p:cNvCxnSpPr>
          <p:nvPr/>
        </p:nvCxnSpPr>
        <p:spPr>
          <a:xfrm rot="16200000" flipH="1">
            <a:off x="2512870" y="2842240"/>
            <a:ext cx="643759" cy="2924515"/>
          </a:xfrm>
          <a:prstGeom prst="bentConnector3">
            <a:avLst>
              <a:gd name="adj1" fmla="val 50000"/>
            </a:avLst>
          </a:prstGeom>
          <a:ln>
            <a:solidFill>
              <a:srgbClr val="991647"/>
            </a:solidFill>
          </a:ln>
        </p:spPr>
        <p:style>
          <a:lnRef idx="2">
            <a:schemeClr val="accent1"/>
          </a:lnRef>
          <a:fillRef idx="0">
            <a:schemeClr val="accent1"/>
          </a:fillRef>
          <a:effectRef idx="1">
            <a:schemeClr val="accent1"/>
          </a:effectRef>
          <a:fontRef idx="minor">
            <a:schemeClr val="tx1"/>
          </a:fontRef>
        </p:style>
      </p:cxnSp>
      <p:sp>
        <p:nvSpPr>
          <p:cNvPr id="83" name="Rectángulo 82"/>
          <p:cNvSpPr/>
          <p:nvPr/>
        </p:nvSpPr>
        <p:spPr>
          <a:xfrm>
            <a:off x="3995936" y="4626378"/>
            <a:ext cx="602142" cy="460731"/>
          </a:xfrm>
          <a:prstGeom prst="rect">
            <a:avLst/>
          </a:prstGeom>
          <a:no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cxnSp>
        <p:nvCxnSpPr>
          <p:cNvPr id="84" name="Conector angular 83"/>
          <p:cNvCxnSpPr>
            <a:stCxn id="50" idx="4"/>
            <a:endCxn id="85" idx="0"/>
          </p:cNvCxnSpPr>
          <p:nvPr/>
        </p:nvCxnSpPr>
        <p:spPr>
          <a:xfrm rot="16200000" flipH="1">
            <a:off x="4080051" y="1275059"/>
            <a:ext cx="607412" cy="6022531"/>
          </a:xfrm>
          <a:prstGeom prst="bentConnector3">
            <a:avLst>
              <a:gd name="adj1" fmla="val 52763"/>
            </a:avLst>
          </a:prstGeom>
          <a:ln>
            <a:solidFill>
              <a:srgbClr val="991647"/>
            </a:solidFill>
          </a:ln>
        </p:spPr>
        <p:style>
          <a:lnRef idx="2">
            <a:schemeClr val="accent1"/>
          </a:lnRef>
          <a:fillRef idx="0">
            <a:schemeClr val="accent1"/>
          </a:fillRef>
          <a:effectRef idx="1">
            <a:schemeClr val="accent1"/>
          </a:effectRef>
          <a:fontRef idx="minor">
            <a:schemeClr val="tx1"/>
          </a:fontRef>
        </p:style>
      </p:cxnSp>
      <p:sp>
        <p:nvSpPr>
          <p:cNvPr id="85" name="Rectángulo 84"/>
          <p:cNvSpPr/>
          <p:nvPr/>
        </p:nvSpPr>
        <p:spPr>
          <a:xfrm>
            <a:off x="7093952" y="4590031"/>
            <a:ext cx="602142" cy="460731"/>
          </a:xfrm>
          <a:prstGeom prst="rect">
            <a:avLst/>
          </a:prstGeom>
          <a:no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86" name="Rectángulo 85"/>
          <p:cNvSpPr/>
          <p:nvPr/>
        </p:nvSpPr>
        <p:spPr>
          <a:xfrm>
            <a:off x="6906062" y="5129143"/>
            <a:ext cx="1050314" cy="307777"/>
          </a:xfrm>
          <a:prstGeom prst="rect">
            <a:avLst/>
          </a:prstGeom>
        </p:spPr>
        <p:txBody>
          <a:bodyPr wrap="square">
            <a:spAutoFit/>
          </a:bodyPr>
          <a:lstStyle/>
          <a:p>
            <a:pPr algn="ctr"/>
            <a:r>
              <a:rPr lang="en-US" sz="1400" b="1" dirty="0" smtClean="0">
                <a:solidFill>
                  <a:srgbClr val="991647"/>
                </a:solidFill>
              </a:rPr>
              <a:t>research</a:t>
            </a:r>
            <a:endParaRPr lang="es-ES" sz="1400" dirty="0">
              <a:solidFill>
                <a:srgbClr val="991647"/>
              </a:solidFill>
            </a:endParaRPr>
          </a:p>
        </p:txBody>
      </p:sp>
      <p:sp>
        <p:nvSpPr>
          <p:cNvPr id="87" name="Rectángulo 86"/>
          <p:cNvSpPr/>
          <p:nvPr/>
        </p:nvSpPr>
        <p:spPr>
          <a:xfrm>
            <a:off x="2915816" y="5159921"/>
            <a:ext cx="2808312" cy="276999"/>
          </a:xfrm>
          <a:prstGeom prst="rect">
            <a:avLst/>
          </a:prstGeom>
        </p:spPr>
        <p:txBody>
          <a:bodyPr wrap="square">
            <a:spAutoFit/>
          </a:bodyPr>
          <a:lstStyle/>
          <a:p>
            <a:pPr algn="ctr"/>
            <a:r>
              <a:rPr lang="en-US" sz="1200" b="1" dirty="0">
                <a:solidFill>
                  <a:srgbClr val="991647"/>
                </a:solidFill>
              </a:rPr>
              <a:t>r</a:t>
            </a:r>
            <a:r>
              <a:rPr lang="en-US" sz="1200" b="1" dirty="0" smtClean="0">
                <a:solidFill>
                  <a:srgbClr val="991647"/>
                </a:solidFill>
              </a:rPr>
              <a:t>egulation &amp; standardization institutions</a:t>
            </a:r>
            <a:endParaRPr lang="es-ES" sz="1200" dirty="0">
              <a:solidFill>
                <a:srgbClr val="991647"/>
              </a:solidFill>
            </a:endParaRPr>
          </a:p>
        </p:txBody>
      </p:sp>
      <p:sp>
        <p:nvSpPr>
          <p:cNvPr id="88" name="Rectangle 30"/>
          <p:cNvSpPr/>
          <p:nvPr/>
        </p:nvSpPr>
        <p:spPr>
          <a:xfrm>
            <a:off x="4499992" y="469121"/>
            <a:ext cx="4320480" cy="1231106"/>
          </a:xfrm>
          <a:prstGeom prst="rect">
            <a:avLst/>
          </a:prstGeom>
        </p:spPr>
        <p:txBody>
          <a:bodyPr wrap="square">
            <a:spAutoFit/>
          </a:bodyPr>
          <a:lstStyle/>
          <a:p>
            <a:r>
              <a:rPr lang="en-US" sz="3200" b="1" dirty="0">
                <a:solidFill>
                  <a:srgbClr val="550A4F"/>
                </a:solidFill>
              </a:rPr>
              <a:t>Cloud Service </a:t>
            </a:r>
            <a:r>
              <a:rPr lang="en-US" sz="3200" b="1" dirty="0" smtClean="0">
                <a:solidFill>
                  <a:srgbClr val="550A4F"/>
                </a:solidFill>
              </a:rPr>
              <a:t>Providers </a:t>
            </a:r>
            <a:r>
              <a:rPr lang="en-US" sz="1400" b="1" dirty="0" smtClean="0">
                <a:solidFill>
                  <a:srgbClr val="991647"/>
                </a:solidFill>
              </a:rPr>
              <a:t>can </a:t>
            </a:r>
            <a:r>
              <a:rPr lang="en-US" sz="1400" b="1" dirty="0">
                <a:solidFill>
                  <a:srgbClr val="991647"/>
                </a:solidFill>
              </a:rPr>
              <a:t>base their own SLA contractual clauses and technical specifications on the SLALOM  recommendations.</a:t>
            </a:r>
            <a:endParaRPr lang="es-ES" sz="1400" dirty="0">
              <a:solidFill>
                <a:srgbClr val="991647"/>
              </a:solidFill>
            </a:endParaRPr>
          </a:p>
        </p:txBody>
      </p:sp>
      <p:sp>
        <p:nvSpPr>
          <p:cNvPr id="89" name="Rectangle 30"/>
          <p:cNvSpPr/>
          <p:nvPr/>
        </p:nvSpPr>
        <p:spPr>
          <a:xfrm>
            <a:off x="4499992" y="2982431"/>
            <a:ext cx="4320480" cy="1231106"/>
          </a:xfrm>
          <a:prstGeom prst="rect">
            <a:avLst/>
          </a:prstGeom>
        </p:spPr>
        <p:txBody>
          <a:bodyPr wrap="square">
            <a:spAutoFit/>
          </a:bodyPr>
          <a:lstStyle/>
          <a:p>
            <a:r>
              <a:rPr lang="en-US" sz="3200" b="1" dirty="0">
                <a:solidFill>
                  <a:srgbClr val="550A4F"/>
                </a:solidFill>
              </a:rPr>
              <a:t>Cloud Adopters </a:t>
            </a:r>
          </a:p>
          <a:p>
            <a:r>
              <a:rPr lang="en-US" sz="1400" b="1" dirty="0">
                <a:solidFill>
                  <a:srgbClr val="991647"/>
                </a:solidFill>
              </a:rPr>
              <a:t>will identify use of SLALOM to mean trustworthy and fair service level contractual terms and technical specifications.</a:t>
            </a:r>
          </a:p>
        </p:txBody>
      </p:sp>
      <p:sp>
        <p:nvSpPr>
          <p:cNvPr id="90" name="Rectangle 30"/>
          <p:cNvSpPr/>
          <p:nvPr/>
        </p:nvSpPr>
        <p:spPr>
          <a:xfrm>
            <a:off x="72008" y="5437673"/>
            <a:ext cx="2843808" cy="646331"/>
          </a:xfrm>
          <a:prstGeom prst="rect">
            <a:avLst/>
          </a:prstGeom>
        </p:spPr>
        <p:txBody>
          <a:bodyPr wrap="square">
            <a:spAutoFit/>
          </a:bodyPr>
          <a:lstStyle/>
          <a:p>
            <a:pPr algn="ctr"/>
            <a:r>
              <a:rPr lang="en-US" sz="1200" b="1" dirty="0" smtClean="0">
                <a:solidFill>
                  <a:srgbClr val="550A4F"/>
                </a:solidFill>
              </a:rPr>
              <a:t>We </a:t>
            </a:r>
            <a:r>
              <a:rPr lang="en-US" sz="1200" b="1" dirty="0">
                <a:solidFill>
                  <a:srgbClr val="550A4F"/>
                </a:solidFill>
              </a:rPr>
              <a:t>work with world class experts in the field of legal cloud contracts to provide open wording for service level issues</a:t>
            </a:r>
            <a:endParaRPr lang="es-ES" sz="1200" dirty="0">
              <a:solidFill>
                <a:srgbClr val="550A4F"/>
              </a:solidFill>
            </a:endParaRPr>
          </a:p>
        </p:txBody>
      </p:sp>
      <p:sp>
        <p:nvSpPr>
          <p:cNvPr id="91" name="Rectangle 30"/>
          <p:cNvSpPr/>
          <p:nvPr/>
        </p:nvSpPr>
        <p:spPr>
          <a:xfrm>
            <a:off x="5868144" y="5437673"/>
            <a:ext cx="3096344" cy="1015663"/>
          </a:xfrm>
          <a:prstGeom prst="rect">
            <a:avLst/>
          </a:prstGeom>
        </p:spPr>
        <p:txBody>
          <a:bodyPr wrap="square">
            <a:spAutoFit/>
          </a:bodyPr>
          <a:lstStyle/>
          <a:p>
            <a:pPr algn="ctr"/>
            <a:r>
              <a:rPr lang="en-US" sz="1200" b="1" dirty="0">
                <a:solidFill>
                  <a:srgbClr val="550A4F"/>
                </a:solidFill>
              </a:rPr>
              <a:t>We are aligned with organizations that are driving the uptake of recommendations both by cloud providers and consumers such as EC, standards organizations, and industry associations</a:t>
            </a:r>
            <a:endParaRPr lang="es-ES" sz="1200" dirty="0">
              <a:solidFill>
                <a:srgbClr val="550A4F"/>
              </a:solidFill>
            </a:endParaRPr>
          </a:p>
        </p:txBody>
      </p:sp>
      <p:sp>
        <p:nvSpPr>
          <p:cNvPr id="94" name="Rectangle 30"/>
          <p:cNvSpPr/>
          <p:nvPr/>
        </p:nvSpPr>
        <p:spPr>
          <a:xfrm>
            <a:off x="2952328" y="5437673"/>
            <a:ext cx="2843808" cy="646331"/>
          </a:xfrm>
          <a:prstGeom prst="rect">
            <a:avLst/>
          </a:prstGeom>
        </p:spPr>
        <p:txBody>
          <a:bodyPr wrap="square">
            <a:spAutoFit/>
          </a:bodyPr>
          <a:lstStyle/>
          <a:p>
            <a:pPr algn="ctr"/>
            <a:r>
              <a:rPr lang="en-US" sz="1200" b="1" dirty="0">
                <a:solidFill>
                  <a:srgbClr val="550A4F"/>
                </a:solidFill>
              </a:rPr>
              <a:t>The models cover both current market practice and scenarios emerging from state of the art research. </a:t>
            </a:r>
          </a:p>
        </p:txBody>
      </p:sp>
      <p:pic>
        <p:nvPicPr>
          <p:cNvPr id="48" name="Picture 2" descr="C:\Users\a528441\Google Drive\_Projects\Slalom\WP 1 - Communication\Logo\_Logo\SlalomLogo-Clear.png"/>
          <p:cNvPicPr>
            <a:picLocks noChangeAspect="1" noChangeArrowheads="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273825" y="-459432"/>
            <a:ext cx="4125745" cy="194663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15998140"/>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ie de página 1"/>
          <p:cNvSpPr>
            <a:spLocks noGrp="1"/>
          </p:cNvSpPr>
          <p:nvPr>
            <p:ph type="ftr" sz="quarter" idx="11"/>
          </p:nvPr>
        </p:nvSpPr>
        <p:spPr/>
        <p:txBody>
          <a:bodyPr/>
          <a:lstStyle/>
          <a:p>
            <a:r>
              <a:rPr lang="en-US" smtClean="0"/>
              <a:t>SLALOM Project</a:t>
            </a:r>
            <a:endParaRPr lang="en-US"/>
          </a:p>
        </p:txBody>
      </p:sp>
      <p:sp>
        <p:nvSpPr>
          <p:cNvPr id="3" name="Marcador de número de diapositiva 2"/>
          <p:cNvSpPr>
            <a:spLocks noGrp="1"/>
          </p:cNvSpPr>
          <p:nvPr>
            <p:ph type="sldNum" sz="quarter" idx="12"/>
          </p:nvPr>
        </p:nvSpPr>
        <p:spPr/>
        <p:txBody>
          <a:bodyPr/>
          <a:lstStyle/>
          <a:p>
            <a:fld id="{C4196F68-A0B8-452C-81CA-EDBF194EC3CD}" type="slidenum">
              <a:rPr lang="en-US" smtClean="0"/>
              <a:t>11</a:t>
            </a:fld>
            <a:endParaRPr lang="en-US"/>
          </a:p>
        </p:txBody>
      </p:sp>
      <p:sp>
        <p:nvSpPr>
          <p:cNvPr id="6" name="Rectangle 30"/>
          <p:cNvSpPr/>
          <p:nvPr/>
        </p:nvSpPr>
        <p:spPr>
          <a:xfrm>
            <a:off x="729698" y="409888"/>
            <a:ext cx="7946758" cy="1938992"/>
          </a:xfrm>
          <a:prstGeom prst="rect">
            <a:avLst/>
          </a:prstGeom>
        </p:spPr>
        <p:txBody>
          <a:bodyPr wrap="square">
            <a:spAutoFit/>
          </a:bodyPr>
          <a:lstStyle/>
          <a:p>
            <a:pPr algn="r"/>
            <a:r>
              <a:rPr lang="en-US" sz="2400" b="1" dirty="0" smtClean="0">
                <a:solidFill>
                  <a:srgbClr val="991647"/>
                </a:solidFill>
              </a:rPr>
              <a:t>SLALOM offers </a:t>
            </a:r>
            <a:r>
              <a:rPr lang="en-US" sz="4000" b="1" dirty="0">
                <a:solidFill>
                  <a:srgbClr val="550A4F"/>
                </a:solidFill>
              </a:rPr>
              <a:t>ready to use Cloud SLAs </a:t>
            </a:r>
            <a:r>
              <a:rPr lang="en-US" sz="4000" b="1" dirty="0" smtClean="0">
                <a:solidFill>
                  <a:srgbClr val="550A4F"/>
                </a:solidFill>
              </a:rPr>
              <a:t>baseline templates </a:t>
            </a:r>
            <a:r>
              <a:rPr lang="en-US" sz="4000" b="1" dirty="0">
                <a:solidFill>
                  <a:srgbClr val="550A4F"/>
                </a:solidFill>
              </a:rPr>
              <a:t>built on top of ISO </a:t>
            </a:r>
            <a:r>
              <a:rPr lang="en-US" sz="4000" b="1" dirty="0" smtClean="0">
                <a:solidFill>
                  <a:srgbClr val="550A4F"/>
                </a:solidFill>
              </a:rPr>
              <a:t>standards</a:t>
            </a:r>
            <a:endParaRPr lang="en-US" sz="2400" b="1" dirty="0">
              <a:solidFill>
                <a:srgbClr val="991647"/>
              </a:solidFill>
            </a:endParaRPr>
          </a:p>
        </p:txBody>
      </p:sp>
      <p:sp>
        <p:nvSpPr>
          <p:cNvPr id="12" name="Rectangle 30"/>
          <p:cNvSpPr/>
          <p:nvPr/>
        </p:nvSpPr>
        <p:spPr>
          <a:xfrm>
            <a:off x="1379362" y="2647945"/>
            <a:ext cx="3048622" cy="584776"/>
          </a:xfrm>
          <a:prstGeom prst="rect">
            <a:avLst/>
          </a:prstGeom>
        </p:spPr>
        <p:txBody>
          <a:bodyPr wrap="square">
            <a:spAutoFit/>
          </a:bodyPr>
          <a:lstStyle/>
          <a:p>
            <a:r>
              <a:rPr lang="en-US" sz="3200" dirty="0">
                <a:solidFill>
                  <a:srgbClr val="C15037"/>
                </a:solidFill>
                <a:latin typeface="Arial Black"/>
                <a:cs typeface="Arial Black"/>
              </a:rPr>
              <a:t>Model Terms</a:t>
            </a:r>
          </a:p>
        </p:txBody>
      </p:sp>
      <p:sp>
        <p:nvSpPr>
          <p:cNvPr id="14" name="Rectangle 30"/>
          <p:cNvSpPr/>
          <p:nvPr/>
        </p:nvSpPr>
        <p:spPr>
          <a:xfrm>
            <a:off x="1379362" y="4581128"/>
            <a:ext cx="4848822" cy="584776"/>
          </a:xfrm>
          <a:prstGeom prst="rect">
            <a:avLst/>
          </a:prstGeom>
        </p:spPr>
        <p:txBody>
          <a:bodyPr wrap="square">
            <a:spAutoFit/>
          </a:bodyPr>
          <a:lstStyle/>
          <a:p>
            <a:r>
              <a:rPr lang="en-US" sz="3200" dirty="0">
                <a:solidFill>
                  <a:srgbClr val="C15037"/>
                </a:solidFill>
                <a:latin typeface="Arial Black"/>
                <a:cs typeface="Arial Black"/>
              </a:rPr>
              <a:t>Model Specifications</a:t>
            </a:r>
          </a:p>
        </p:txBody>
      </p:sp>
      <p:grpSp>
        <p:nvGrpSpPr>
          <p:cNvPr id="13" name="Agrupar 12"/>
          <p:cNvGrpSpPr/>
          <p:nvPr/>
        </p:nvGrpSpPr>
        <p:grpSpPr>
          <a:xfrm>
            <a:off x="408077" y="2503929"/>
            <a:ext cx="1044677" cy="1152128"/>
            <a:chOff x="4997256" y="2041326"/>
            <a:chExt cx="1625600" cy="1625600"/>
          </a:xfrm>
        </p:grpSpPr>
        <p:pic>
          <p:nvPicPr>
            <p:cNvPr id="21" name="Imagen 20"/>
            <p:cNvPicPr>
              <a:picLocks noChangeAspect="1"/>
            </p:cNvPicPr>
            <p:nvPr/>
          </p:nvPicPr>
          <p:blipFill>
            <a:blip r:embed="rId2"/>
            <a:stretch>
              <a:fillRect/>
            </a:stretch>
          </p:blipFill>
          <p:spPr>
            <a:xfrm>
              <a:off x="4997256" y="2041326"/>
              <a:ext cx="1625600" cy="1625600"/>
            </a:xfrm>
            <a:prstGeom prst="rect">
              <a:avLst/>
            </a:prstGeom>
          </p:spPr>
        </p:pic>
        <p:grpSp>
          <p:nvGrpSpPr>
            <p:cNvPr id="22" name="Agrupar 21"/>
            <p:cNvGrpSpPr/>
            <p:nvPr/>
          </p:nvGrpSpPr>
          <p:grpSpPr>
            <a:xfrm>
              <a:off x="5497723" y="2349816"/>
              <a:ext cx="640925" cy="640925"/>
              <a:chOff x="3021746" y="1492251"/>
              <a:chExt cx="1612900" cy="1612900"/>
            </a:xfrm>
          </p:grpSpPr>
          <p:pic>
            <p:nvPicPr>
              <p:cNvPr id="23" name="Imagen 22"/>
              <p:cNvPicPr>
                <a:picLocks noChangeAspect="1"/>
              </p:cNvPicPr>
              <p:nvPr/>
            </p:nvPicPr>
            <p:blipFill>
              <a:blip r:embed="rId3"/>
              <a:stretch>
                <a:fillRect/>
              </a:stretch>
            </p:blipFill>
            <p:spPr>
              <a:xfrm>
                <a:off x="3021746" y="1492251"/>
                <a:ext cx="1612900" cy="1612900"/>
              </a:xfrm>
              <a:prstGeom prst="rect">
                <a:avLst/>
              </a:prstGeom>
            </p:spPr>
          </p:pic>
          <p:pic>
            <p:nvPicPr>
              <p:cNvPr id="24" name="Imagen 23" descr="Slalom Logos-07.png"/>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352859" y="1772677"/>
                <a:ext cx="950674" cy="1052048"/>
              </a:xfrm>
              <a:prstGeom prst="rect">
                <a:avLst/>
              </a:prstGeom>
            </p:spPr>
          </p:pic>
        </p:grpSp>
      </p:grpSp>
      <p:grpSp>
        <p:nvGrpSpPr>
          <p:cNvPr id="25" name="Agrupar 24"/>
          <p:cNvGrpSpPr/>
          <p:nvPr/>
        </p:nvGrpSpPr>
        <p:grpSpPr>
          <a:xfrm>
            <a:off x="408077" y="4437112"/>
            <a:ext cx="1044677" cy="1152128"/>
            <a:chOff x="4997256" y="2041326"/>
            <a:chExt cx="1625600" cy="1625600"/>
          </a:xfrm>
        </p:grpSpPr>
        <p:pic>
          <p:nvPicPr>
            <p:cNvPr id="26" name="Imagen 25"/>
            <p:cNvPicPr>
              <a:picLocks noChangeAspect="1"/>
            </p:cNvPicPr>
            <p:nvPr/>
          </p:nvPicPr>
          <p:blipFill>
            <a:blip r:embed="rId2"/>
            <a:stretch>
              <a:fillRect/>
            </a:stretch>
          </p:blipFill>
          <p:spPr>
            <a:xfrm>
              <a:off x="4997256" y="2041326"/>
              <a:ext cx="1625600" cy="1625600"/>
            </a:xfrm>
            <a:prstGeom prst="rect">
              <a:avLst/>
            </a:prstGeom>
          </p:spPr>
        </p:pic>
        <p:grpSp>
          <p:nvGrpSpPr>
            <p:cNvPr id="27" name="Agrupar 26"/>
            <p:cNvGrpSpPr/>
            <p:nvPr/>
          </p:nvGrpSpPr>
          <p:grpSpPr>
            <a:xfrm>
              <a:off x="5497723" y="2349816"/>
              <a:ext cx="640925" cy="640925"/>
              <a:chOff x="3021746" y="1492251"/>
              <a:chExt cx="1612900" cy="1612900"/>
            </a:xfrm>
          </p:grpSpPr>
          <p:pic>
            <p:nvPicPr>
              <p:cNvPr id="28" name="Imagen 27"/>
              <p:cNvPicPr>
                <a:picLocks noChangeAspect="1"/>
              </p:cNvPicPr>
              <p:nvPr/>
            </p:nvPicPr>
            <p:blipFill>
              <a:blip r:embed="rId3"/>
              <a:stretch>
                <a:fillRect/>
              </a:stretch>
            </p:blipFill>
            <p:spPr>
              <a:xfrm>
                <a:off x="3021746" y="1492251"/>
                <a:ext cx="1612900" cy="1612900"/>
              </a:xfrm>
              <a:prstGeom prst="rect">
                <a:avLst/>
              </a:prstGeom>
            </p:spPr>
          </p:pic>
          <p:pic>
            <p:nvPicPr>
              <p:cNvPr id="29" name="Imagen 28" descr="Slalom Logos-07.png"/>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352859" y="1772677"/>
                <a:ext cx="950674" cy="1052048"/>
              </a:xfrm>
              <a:prstGeom prst="rect">
                <a:avLst/>
              </a:prstGeom>
            </p:spPr>
          </p:pic>
        </p:grpSp>
      </p:grpSp>
      <p:grpSp>
        <p:nvGrpSpPr>
          <p:cNvPr id="30" name="Agrupar 29"/>
          <p:cNvGrpSpPr/>
          <p:nvPr/>
        </p:nvGrpSpPr>
        <p:grpSpPr>
          <a:xfrm>
            <a:off x="6658848" y="3160288"/>
            <a:ext cx="1513552" cy="1513552"/>
            <a:chOff x="5036661" y="2303040"/>
            <a:chExt cx="2637186" cy="2637186"/>
          </a:xfrm>
        </p:grpSpPr>
        <p:sp>
          <p:nvSpPr>
            <p:cNvPr id="31" name="Elipse 30"/>
            <p:cNvSpPr/>
            <p:nvPr/>
          </p:nvSpPr>
          <p:spPr>
            <a:xfrm>
              <a:off x="5036661" y="2303040"/>
              <a:ext cx="2637186" cy="2637186"/>
            </a:xfrm>
            <a:prstGeom prst="ellipse">
              <a:avLst/>
            </a:prstGeom>
            <a:noFill/>
            <a:ln w="57150" cmpd="sng">
              <a:solidFill>
                <a:srgbClr val="991647"/>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grpSp>
          <p:nvGrpSpPr>
            <p:cNvPr id="32" name="Agrupar 31"/>
            <p:cNvGrpSpPr/>
            <p:nvPr/>
          </p:nvGrpSpPr>
          <p:grpSpPr>
            <a:xfrm>
              <a:off x="5568048" y="2462342"/>
              <a:ext cx="1574413" cy="1974198"/>
              <a:chOff x="321666" y="3359301"/>
              <a:chExt cx="3049693" cy="3367789"/>
            </a:xfrm>
          </p:grpSpPr>
          <p:pic>
            <p:nvPicPr>
              <p:cNvPr id="33" name="Imagen 32" descr="Slalom logo Office 2.png"/>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93649" y="3359301"/>
                <a:ext cx="2595016" cy="1224019"/>
              </a:xfrm>
              <a:prstGeom prst="rect">
                <a:avLst/>
              </a:prstGeom>
            </p:spPr>
          </p:pic>
          <p:grpSp>
            <p:nvGrpSpPr>
              <p:cNvPr id="34" name="Agrupar 33"/>
              <p:cNvGrpSpPr/>
              <p:nvPr/>
            </p:nvGrpSpPr>
            <p:grpSpPr>
              <a:xfrm>
                <a:off x="321666" y="4988559"/>
                <a:ext cx="1383944" cy="1738531"/>
                <a:chOff x="860145" y="4780281"/>
                <a:chExt cx="1614445" cy="2028090"/>
              </a:xfrm>
            </p:grpSpPr>
            <p:pic>
              <p:nvPicPr>
                <p:cNvPr id="43" name="Imagen 42"/>
                <p:cNvPicPr>
                  <a:picLocks noChangeAspect="1"/>
                </p:cNvPicPr>
                <p:nvPr/>
              </p:nvPicPr>
              <p:blipFill>
                <a:blip r:embed="rId6"/>
                <a:stretch>
                  <a:fillRect/>
                </a:stretch>
              </p:blipFill>
              <p:spPr>
                <a:xfrm>
                  <a:off x="860145" y="4865271"/>
                  <a:ext cx="1549400" cy="1943100"/>
                </a:xfrm>
                <a:prstGeom prst="rect">
                  <a:avLst/>
                </a:prstGeom>
              </p:spPr>
            </p:pic>
            <p:grpSp>
              <p:nvGrpSpPr>
                <p:cNvPr id="44" name="Agrupar 43"/>
                <p:cNvGrpSpPr/>
                <p:nvPr/>
              </p:nvGrpSpPr>
              <p:grpSpPr>
                <a:xfrm>
                  <a:off x="1833665" y="4780281"/>
                  <a:ext cx="640925" cy="640925"/>
                  <a:chOff x="3021746" y="1492251"/>
                  <a:chExt cx="1612900" cy="1612900"/>
                </a:xfrm>
              </p:grpSpPr>
              <p:pic>
                <p:nvPicPr>
                  <p:cNvPr id="45" name="Imagen 44"/>
                  <p:cNvPicPr>
                    <a:picLocks noChangeAspect="1"/>
                  </p:cNvPicPr>
                  <p:nvPr/>
                </p:nvPicPr>
                <p:blipFill>
                  <a:blip r:embed="rId3"/>
                  <a:stretch>
                    <a:fillRect/>
                  </a:stretch>
                </p:blipFill>
                <p:spPr>
                  <a:xfrm>
                    <a:off x="3021746" y="1492251"/>
                    <a:ext cx="1612900" cy="1612900"/>
                  </a:xfrm>
                  <a:prstGeom prst="rect">
                    <a:avLst/>
                  </a:prstGeom>
                </p:spPr>
              </p:pic>
              <p:pic>
                <p:nvPicPr>
                  <p:cNvPr id="46" name="Imagen 45" descr="Slalom Logos-07.png"/>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3352859" y="1772677"/>
                    <a:ext cx="950674" cy="1052048"/>
                  </a:xfrm>
                  <a:prstGeom prst="rect">
                    <a:avLst/>
                  </a:prstGeom>
                </p:spPr>
              </p:pic>
            </p:grpSp>
          </p:grpSp>
          <p:grpSp>
            <p:nvGrpSpPr>
              <p:cNvPr id="35" name="Agrupar 34"/>
              <p:cNvGrpSpPr/>
              <p:nvPr/>
            </p:nvGrpSpPr>
            <p:grpSpPr>
              <a:xfrm>
                <a:off x="1987415" y="4988559"/>
                <a:ext cx="1383944" cy="1738531"/>
                <a:chOff x="860145" y="4780281"/>
                <a:chExt cx="1614445" cy="2028090"/>
              </a:xfrm>
            </p:grpSpPr>
            <p:pic>
              <p:nvPicPr>
                <p:cNvPr id="39" name="Imagen 38"/>
                <p:cNvPicPr>
                  <a:picLocks noChangeAspect="1"/>
                </p:cNvPicPr>
                <p:nvPr/>
              </p:nvPicPr>
              <p:blipFill>
                <a:blip r:embed="rId6"/>
                <a:stretch>
                  <a:fillRect/>
                </a:stretch>
              </p:blipFill>
              <p:spPr>
                <a:xfrm>
                  <a:off x="860145" y="4865271"/>
                  <a:ext cx="1549400" cy="1943100"/>
                </a:xfrm>
                <a:prstGeom prst="rect">
                  <a:avLst/>
                </a:prstGeom>
              </p:spPr>
            </p:pic>
            <p:grpSp>
              <p:nvGrpSpPr>
                <p:cNvPr id="40" name="Agrupar 39"/>
                <p:cNvGrpSpPr/>
                <p:nvPr/>
              </p:nvGrpSpPr>
              <p:grpSpPr>
                <a:xfrm>
                  <a:off x="1833665" y="4780281"/>
                  <a:ext cx="640925" cy="640925"/>
                  <a:chOff x="3021746" y="1492251"/>
                  <a:chExt cx="1612900" cy="1612900"/>
                </a:xfrm>
              </p:grpSpPr>
              <p:pic>
                <p:nvPicPr>
                  <p:cNvPr id="41" name="Imagen 40"/>
                  <p:cNvPicPr>
                    <a:picLocks noChangeAspect="1"/>
                  </p:cNvPicPr>
                  <p:nvPr/>
                </p:nvPicPr>
                <p:blipFill>
                  <a:blip r:embed="rId3"/>
                  <a:stretch>
                    <a:fillRect/>
                  </a:stretch>
                </p:blipFill>
                <p:spPr>
                  <a:xfrm>
                    <a:off x="3021746" y="1492251"/>
                    <a:ext cx="1612900" cy="1612900"/>
                  </a:xfrm>
                  <a:prstGeom prst="rect">
                    <a:avLst/>
                  </a:prstGeom>
                </p:spPr>
              </p:pic>
              <p:pic>
                <p:nvPicPr>
                  <p:cNvPr id="42" name="Imagen 41" descr="Slalom Logos-07.png"/>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3352859" y="1772677"/>
                    <a:ext cx="950674" cy="1052048"/>
                  </a:xfrm>
                  <a:prstGeom prst="rect">
                    <a:avLst/>
                  </a:prstGeom>
                </p:spPr>
              </p:pic>
            </p:grpSp>
          </p:grpSp>
          <p:cxnSp>
            <p:nvCxnSpPr>
              <p:cNvPr id="36" name="Conector angular 35"/>
              <p:cNvCxnSpPr>
                <a:stCxn id="38" idx="2"/>
                <a:endCxn id="43" idx="0"/>
              </p:cNvCxnSpPr>
              <p:nvPr/>
            </p:nvCxnSpPr>
            <p:spPr>
              <a:xfrm rot="5400000">
                <a:off x="929511" y="4285206"/>
                <a:ext cx="832458" cy="719961"/>
              </a:xfrm>
              <a:prstGeom prst="bentConnector3">
                <a:avLst>
                  <a:gd name="adj1" fmla="val 50000"/>
                </a:avLst>
              </a:prstGeom>
              <a:ln w="12700" cmpd="sng">
                <a:solidFill>
                  <a:srgbClr val="991647"/>
                </a:solidFill>
                <a:prstDash val="dot"/>
              </a:ln>
            </p:spPr>
            <p:style>
              <a:lnRef idx="2">
                <a:schemeClr val="accent1"/>
              </a:lnRef>
              <a:fillRef idx="0">
                <a:schemeClr val="accent1"/>
              </a:fillRef>
              <a:effectRef idx="1">
                <a:schemeClr val="accent1"/>
              </a:effectRef>
              <a:fontRef idx="minor">
                <a:schemeClr val="tx1"/>
              </a:fontRef>
            </p:style>
          </p:cxnSp>
          <p:cxnSp>
            <p:nvCxnSpPr>
              <p:cNvPr id="37" name="Conector angular 36"/>
              <p:cNvCxnSpPr>
                <a:stCxn id="38" idx="2"/>
                <a:endCxn id="39" idx="0"/>
              </p:cNvCxnSpPr>
              <p:nvPr/>
            </p:nvCxnSpPr>
            <p:spPr>
              <a:xfrm rot="16200000" flipH="1">
                <a:off x="1762385" y="4172292"/>
                <a:ext cx="832458" cy="945788"/>
              </a:xfrm>
              <a:prstGeom prst="bentConnector3">
                <a:avLst>
                  <a:gd name="adj1" fmla="val 50000"/>
                </a:avLst>
              </a:prstGeom>
              <a:ln w="12700" cmpd="sng">
                <a:solidFill>
                  <a:srgbClr val="991647"/>
                </a:solidFill>
                <a:prstDash val="dot"/>
              </a:ln>
            </p:spPr>
            <p:style>
              <a:lnRef idx="2">
                <a:schemeClr val="accent1"/>
              </a:lnRef>
              <a:fillRef idx="0">
                <a:schemeClr val="accent1"/>
              </a:fillRef>
              <a:effectRef idx="1">
                <a:schemeClr val="accent1"/>
              </a:effectRef>
              <a:fontRef idx="minor">
                <a:schemeClr val="tx1"/>
              </a:fontRef>
            </p:style>
          </p:cxnSp>
          <p:sp>
            <p:nvSpPr>
              <p:cNvPr id="38" name="Rectángulo 37"/>
              <p:cNvSpPr/>
              <p:nvPr/>
            </p:nvSpPr>
            <p:spPr>
              <a:xfrm>
                <a:off x="872845" y="3897336"/>
                <a:ext cx="1665749" cy="331621"/>
              </a:xfrm>
              <a:prstGeom prst="rect">
                <a:avLst/>
              </a:prstGeom>
              <a:no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grpSp>
      </p:grpSp>
      <p:cxnSp>
        <p:nvCxnSpPr>
          <p:cNvPr id="47" name="Conector angular 46"/>
          <p:cNvCxnSpPr>
            <a:stCxn id="12" idx="3"/>
            <a:endCxn id="31" idx="2"/>
          </p:cNvCxnSpPr>
          <p:nvPr/>
        </p:nvCxnSpPr>
        <p:spPr>
          <a:xfrm>
            <a:off x="4427984" y="2940333"/>
            <a:ext cx="2230864" cy="976731"/>
          </a:xfrm>
          <a:prstGeom prst="bentConnector3">
            <a:avLst>
              <a:gd name="adj1" fmla="val 50000"/>
            </a:avLst>
          </a:prstGeom>
          <a:ln>
            <a:solidFill>
              <a:srgbClr val="991647"/>
            </a:solidFill>
          </a:ln>
        </p:spPr>
        <p:style>
          <a:lnRef idx="2">
            <a:schemeClr val="accent1"/>
          </a:lnRef>
          <a:fillRef idx="0">
            <a:schemeClr val="accent1"/>
          </a:fillRef>
          <a:effectRef idx="1">
            <a:schemeClr val="accent1"/>
          </a:effectRef>
          <a:fontRef idx="minor">
            <a:schemeClr val="tx1"/>
          </a:fontRef>
        </p:style>
      </p:cxnSp>
      <p:cxnSp>
        <p:nvCxnSpPr>
          <p:cNvPr id="48" name="Conector angular 47"/>
          <p:cNvCxnSpPr>
            <a:stCxn id="14" idx="3"/>
            <a:endCxn id="31" idx="2"/>
          </p:cNvCxnSpPr>
          <p:nvPr/>
        </p:nvCxnSpPr>
        <p:spPr>
          <a:xfrm flipV="1">
            <a:off x="6228184" y="3917064"/>
            <a:ext cx="430664" cy="956452"/>
          </a:xfrm>
          <a:prstGeom prst="bentConnector3">
            <a:avLst>
              <a:gd name="adj1" fmla="val 50000"/>
            </a:avLst>
          </a:prstGeom>
          <a:ln>
            <a:solidFill>
              <a:srgbClr val="991647"/>
            </a:solidFill>
          </a:ln>
        </p:spPr>
        <p:style>
          <a:lnRef idx="2">
            <a:schemeClr val="accent1"/>
          </a:lnRef>
          <a:fillRef idx="0">
            <a:schemeClr val="accent1"/>
          </a:fillRef>
          <a:effectRef idx="1">
            <a:schemeClr val="accent1"/>
          </a:effectRef>
          <a:fontRef idx="minor">
            <a:schemeClr val="tx1"/>
          </a:fontRef>
        </p:style>
      </p:cxnSp>
      <p:sp>
        <p:nvSpPr>
          <p:cNvPr id="49" name="Rectangle 44"/>
          <p:cNvSpPr/>
          <p:nvPr/>
        </p:nvSpPr>
        <p:spPr>
          <a:xfrm>
            <a:off x="1379362" y="3168263"/>
            <a:ext cx="3312368" cy="584776"/>
          </a:xfrm>
          <a:prstGeom prst="rect">
            <a:avLst/>
          </a:prstGeom>
        </p:spPr>
        <p:txBody>
          <a:bodyPr wrap="square">
            <a:spAutoFit/>
          </a:bodyPr>
          <a:lstStyle/>
          <a:p>
            <a:r>
              <a:rPr lang="en-US" sz="3200" b="1" dirty="0" smtClean="0">
                <a:solidFill>
                  <a:srgbClr val="550A4F"/>
                </a:solidFill>
                <a:latin typeface="Aharoni" panose="02010803020104030203" pitchFamily="2" charset="-79"/>
                <a:cs typeface="Aharoni" panose="02010803020104030203" pitchFamily="2" charset="-79"/>
              </a:rPr>
              <a:t>legal</a:t>
            </a:r>
          </a:p>
        </p:txBody>
      </p:sp>
      <p:sp>
        <p:nvSpPr>
          <p:cNvPr id="50" name="Rectangle 44"/>
          <p:cNvSpPr/>
          <p:nvPr/>
        </p:nvSpPr>
        <p:spPr>
          <a:xfrm>
            <a:off x="1379362" y="5128277"/>
            <a:ext cx="3312368" cy="584776"/>
          </a:xfrm>
          <a:prstGeom prst="rect">
            <a:avLst/>
          </a:prstGeom>
        </p:spPr>
        <p:txBody>
          <a:bodyPr wrap="square">
            <a:spAutoFit/>
          </a:bodyPr>
          <a:lstStyle/>
          <a:p>
            <a:r>
              <a:rPr lang="en-US" sz="3200" b="1" dirty="0" smtClean="0">
                <a:solidFill>
                  <a:srgbClr val="550A4F"/>
                </a:solidFill>
                <a:latin typeface="Aharoni" panose="02010803020104030203" pitchFamily="2" charset="-79"/>
                <a:cs typeface="Aharoni" panose="02010803020104030203" pitchFamily="2" charset="-79"/>
              </a:rPr>
              <a:t>technical</a:t>
            </a:r>
          </a:p>
        </p:txBody>
      </p:sp>
      <p:sp>
        <p:nvSpPr>
          <p:cNvPr id="51" name="Rectangle 30"/>
          <p:cNvSpPr/>
          <p:nvPr/>
        </p:nvSpPr>
        <p:spPr>
          <a:xfrm>
            <a:off x="1379362" y="3800073"/>
            <a:ext cx="3984726" cy="276999"/>
          </a:xfrm>
          <a:prstGeom prst="rect">
            <a:avLst/>
          </a:prstGeom>
        </p:spPr>
        <p:txBody>
          <a:bodyPr wrap="square">
            <a:spAutoFit/>
          </a:bodyPr>
          <a:lstStyle/>
          <a:p>
            <a:r>
              <a:rPr lang="en-US" sz="1200" b="1" dirty="0">
                <a:solidFill>
                  <a:srgbClr val="550A4F"/>
                </a:solidFill>
              </a:rPr>
              <a:t>d</a:t>
            </a:r>
            <a:r>
              <a:rPr lang="en-US" sz="1200" b="1" dirty="0" smtClean="0">
                <a:solidFill>
                  <a:srgbClr val="550A4F"/>
                </a:solidFill>
              </a:rPr>
              <a:t>ownload version </a:t>
            </a:r>
            <a:r>
              <a:rPr lang="en-US" sz="1200" b="1" dirty="0">
                <a:solidFill>
                  <a:srgbClr val="550A4F"/>
                </a:solidFill>
              </a:rPr>
              <a:t>one </a:t>
            </a:r>
            <a:r>
              <a:rPr lang="en-US" sz="1200" b="1" dirty="0" err="1" smtClean="0">
                <a:solidFill>
                  <a:srgbClr val="550A4F"/>
                </a:solidFill>
              </a:rPr>
              <a:t>bit.ly</a:t>
            </a:r>
            <a:r>
              <a:rPr lang="en-US" sz="1200" b="1" dirty="0">
                <a:solidFill>
                  <a:srgbClr val="550A4F"/>
                </a:solidFill>
              </a:rPr>
              <a:t>/</a:t>
            </a:r>
            <a:r>
              <a:rPr lang="en-US" sz="1200" b="1" dirty="0" err="1">
                <a:solidFill>
                  <a:srgbClr val="550A4F"/>
                </a:solidFill>
              </a:rPr>
              <a:t>SLALOMdownloads</a:t>
            </a:r>
            <a:endParaRPr lang="es-ES" sz="1200" dirty="0">
              <a:solidFill>
                <a:srgbClr val="550A4F"/>
              </a:solidFill>
            </a:endParaRPr>
          </a:p>
        </p:txBody>
      </p:sp>
      <p:sp>
        <p:nvSpPr>
          <p:cNvPr id="52" name="Rectangle 30"/>
          <p:cNvSpPr/>
          <p:nvPr/>
        </p:nvSpPr>
        <p:spPr>
          <a:xfrm>
            <a:off x="1379362" y="5733256"/>
            <a:ext cx="2843808" cy="276999"/>
          </a:xfrm>
          <a:prstGeom prst="rect">
            <a:avLst/>
          </a:prstGeom>
        </p:spPr>
        <p:txBody>
          <a:bodyPr wrap="square">
            <a:spAutoFit/>
          </a:bodyPr>
          <a:lstStyle/>
          <a:p>
            <a:r>
              <a:rPr lang="en-US" sz="1200" b="1" dirty="0">
                <a:solidFill>
                  <a:srgbClr val="550A4F"/>
                </a:solidFill>
              </a:rPr>
              <a:t>c</a:t>
            </a:r>
            <a:r>
              <a:rPr lang="en-US" sz="1200" b="1" dirty="0" smtClean="0">
                <a:solidFill>
                  <a:srgbClr val="550A4F"/>
                </a:solidFill>
              </a:rPr>
              <a:t>oming soon</a:t>
            </a:r>
            <a:endParaRPr lang="es-ES" sz="1200" dirty="0">
              <a:solidFill>
                <a:srgbClr val="550A4F"/>
              </a:solidFill>
            </a:endParaRPr>
          </a:p>
        </p:txBody>
      </p:sp>
    </p:spTree>
    <p:extLst>
      <p:ext uri="{BB962C8B-B14F-4D97-AF65-F5344CB8AC3E}">
        <p14:creationId xmlns:p14="http://schemas.microsoft.com/office/powerpoint/2010/main" val="2717071721"/>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 name="Agrupar 81"/>
          <p:cNvGrpSpPr/>
          <p:nvPr/>
        </p:nvGrpSpPr>
        <p:grpSpPr>
          <a:xfrm>
            <a:off x="35272" y="17542568"/>
            <a:ext cx="10945216" cy="10945216"/>
            <a:chOff x="7231526" y="27380926"/>
            <a:chExt cx="10945216" cy="10945216"/>
          </a:xfrm>
        </p:grpSpPr>
        <p:pic>
          <p:nvPicPr>
            <p:cNvPr id="14" name="Imagen 82" descr="SLALOM_Poster_v_OB_1_1_pptx.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231526" y="29248561"/>
              <a:ext cx="10441160" cy="9077581"/>
            </a:xfrm>
            <a:prstGeom prst="rect">
              <a:avLst/>
            </a:prstGeom>
            <a:ln>
              <a:noFill/>
            </a:ln>
            <a:effectLst>
              <a:softEdge rad="112500"/>
            </a:effectLst>
          </p:spPr>
        </p:pic>
        <p:grpSp>
          <p:nvGrpSpPr>
            <p:cNvPr id="15" name="Agrupar 83"/>
            <p:cNvGrpSpPr/>
            <p:nvPr/>
          </p:nvGrpSpPr>
          <p:grpSpPr>
            <a:xfrm>
              <a:off x="7447550" y="27380926"/>
              <a:ext cx="10729192" cy="10369152"/>
              <a:chOff x="20957738" y="29617747"/>
              <a:chExt cx="10729192" cy="10369152"/>
            </a:xfrm>
          </p:grpSpPr>
          <p:grpSp>
            <p:nvGrpSpPr>
              <p:cNvPr id="16" name="Group 19"/>
              <p:cNvGrpSpPr/>
              <p:nvPr/>
            </p:nvGrpSpPr>
            <p:grpSpPr>
              <a:xfrm>
                <a:off x="20957738" y="29617747"/>
                <a:ext cx="10729192" cy="1521936"/>
                <a:chOff x="3535772" y="15968886"/>
                <a:chExt cx="10729192" cy="1521936"/>
              </a:xfrm>
            </p:grpSpPr>
            <p:pic>
              <p:nvPicPr>
                <p:cNvPr id="19" name="Picture 2" descr="C:\Users\a528441\Google Drive\_Projects\Slalom\WP 1 - Communication\Logo\v4\Slalom Logos-07.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535772" y="15968886"/>
                  <a:ext cx="1296144" cy="1521936"/>
                </a:xfrm>
                <a:prstGeom prst="rect">
                  <a:avLst/>
                </a:prstGeom>
                <a:noFill/>
                <a:extLst>
                  <a:ext uri="{909E8E84-426E-40dd-AFC4-6F175D3DCCD1}">
                    <a14:hiddenFill xmlns:a14="http://schemas.microsoft.com/office/drawing/2010/main">
                      <a:solidFill>
                        <a:srgbClr val="FFFFFF"/>
                      </a:solidFill>
                    </a14:hiddenFill>
                  </a:ext>
                </a:extLst>
              </p:spPr>
            </p:pic>
            <p:sp>
              <p:nvSpPr>
                <p:cNvPr id="20" name="Rectangle 44"/>
                <p:cNvSpPr/>
                <p:nvPr/>
              </p:nvSpPr>
              <p:spPr>
                <a:xfrm>
                  <a:off x="4927115" y="15997272"/>
                  <a:ext cx="9337849" cy="1446550"/>
                </a:xfrm>
                <a:prstGeom prst="rect">
                  <a:avLst/>
                </a:prstGeom>
              </p:spPr>
              <p:txBody>
                <a:bodyPr wrap="square">
                  <a:spAutoFit/>
                </a:bodyPr>
                <a:lstStyle/>
                <a:p>
                  <a:r>
                    <a:rPr lang="en-US" sz="8800" dirty="0" smtClean="0">
                      <a:solidFill>
                        <a:srgbClr val="550A4F"/>
                      </a:solidFill>
                      <a:latin typeface="Aharoni" panose="02010803020104030203" pitchFamily="2" charset="-79"/>
                      <a:cs typeface="Aharoni" panose="02010803020104030203" pitchFamily="2" charset="-79"/>
                    </a:rPr>
                    <a:t>Understandable</a:t>
                  </a:r>
                </a:p>
              </p:txBody>
            </p:sp>
          </p:grpSp>
          <p:sp>
            <p:nvSpPr>
              <p:cNvPr id="17" name="Rectangle 35"/>
              <p:cNvSpPr/>
              <p:nvPr/>
            </p:nvSpPr>
            <p:spPr>
              <a:xfrm>
                <a:off x="21316587" y="31994011"/>
                <a:ext cx="9291414" cy="4893647"/>
              </a:xfrm>
              <a:prstGeom prst="rect">
                <a:avLst/>
              </a:prstGeom>
            </p:spPr>
            <p:txBody>
              <a:bodyPr wrap="square">
                <a:spAutoFit/>
              </a:bodyPr>
              <a:lstStyle/>
              <a:p>
                <a:r>
                  <a:rPr lang="en-US" sz="5200" b="1" dirty="0" smtClean="0">
                    <a:solidFill>
                      <a:srgbClr val="FFFFFF"/>
                    </a:solidFill>
                  </a:rPr>
                  <a:t>Cloud SLAs are not simple, but SLALOM is. We establish the baseline to allow you focus only on what matters so you can make the safe jump into the cloud!</a:t>
                </a:r>
                <a:endParaRPr lang="en-US" sz="5200" b="1" dirty="0">
                  <a:solidFill>
                    <a:srgbClr val="550A4F"/>
                  </a:solidFill>
                  <a:latin typeface="Aharoni" panose="02010803020104030203" pitchFamily="2" charset="-79"/>
                  <a:cs typeface="Aharoni" panose="02010803020104030203" pitchFamily="2" charset="-79"/>
                </a:endParaRPr>
              </a:p>
            </p:txBody>
          </p:sp>
          <p:sp>
            <p:nvSpPr>
              <p:cNvPr id="18" name="Rectangle 46"/>
              <p:cNvSpPr/>
              <p:nvPr/>
            </p:nvSpPr>
            <p:spPr>
              <a:xfrm>
                <a:off x="21316587" y="37432354"/>
                <a:ext cx="9277804" cy="2554545"/>
              </a:xfrm>
              <a:prstGeom prst="rect">
                <a:avLst/>
              </a:prstGeom>
            </p:spPr>
            <p:txBody>
              <a:bodyPr wrap="square">
                <a:spAutoFit/>
              </a:bodyPr>
              <a:lstStyle/>
              <a:p>
                <a:r>
                  <a:rPr lang="en-US" sz="4000" dirty="0" smtClean="0">
                    <a:solidFill>
                      <a:srgbClr val="550A4F"/>
                    </a:solidFill>
                    <a:latin typeface="Aharoni" panose="02010803020104030203" pitchFamily="2" charset="-79"/>
                    <a:cs typeface="Aharoni" panose="02010803020104030203" pitchFamily="2" charset="-79"/>
                  </a:rPr>
                  <a:t>SLALOM provides guidance for the use of its model terms and specifications </a:t>
                </a:r>
                <a:r>
                  <a:rPr lang="en-US" sz="4000" dirty="0">
                    <a:solidFill>
                      <a:srgbClr val="550A4F"/>
                    </a:solidFill>
                    <a:latin typeface="Aharoni" panose="02010803020104030203" pitchFamily="2" charset="-79"/>
                    <a:cs typeface="Aharoni" panose="02010803020104030203" pitchFamily="2" charset="-79"/>
                  </a:rPr>
                  <a:t>saving  time and money</a:t>
                </a:r>
                <a:r>
                  <a:rPr lang="en-US" sz="4000" dirty="0" smtClean="0">
                    <a:solidFill>
                      <a:srgbClr val="550A4F"/>
                    </a:solidFill>
                    <a:latin typeface="Aharoni" panose="02010803020104030203" pitchFamily="2" charset="-79"/>
                    <a:cs typeface="Aharoni" panose="02010803020104030203" pitchFamily="2" charset="-79"/>
                  </a:rPr>
                  <a:t>.</a:t>
                </a:r>
                <a:endParaRPr lang="en-US" sz="4000" dirty="0">
                  <a:solidFill>
                    <a:srgbClr val="550A4F"/>
                  </a:solidFill>
                  <a:latin typeface="Aharoni" panose="02010803020104030203" pitchFamily="2" charset="-79"/>
                  <a:cs typeface="Aharoni" panose="02010803020104030203" pitchFamily="2" charset="-79"/>
                </a:endParaRPr>
              </a:p>
            </p:txBody>
          </p:sp>
        </p:grpSp>
      </p:grpSp>
      <p:sp>
        <p:nvSpPr>
          <p:cNvPr id="24" name="Rectangle 35"/>
          <p:cNvSpPr/>
          <p:nvPr/>
        </p:nvSpPr>
        <p:spPr>
          <a:xfrm>
            <a:off x="4427383" y="909300"/>
            <a:ext cx="4537105" cy="1077218"/>
          </a:xfrm>
          <a:prstGeom prst="rect">
            <a:avLst/>
          </a:prstGeom>
        </p:spPr>
        <p:txBody>
          <a:bodyPr wrap="square">
            <a:spAutoFit/>
          </a:bodyPr>
          <a:lstStyle/>
          <a:p>
            <a:pPr algn="ctr"/>
            <a:r>
              <a:rPr lang="en-US" sz="1600" b="1" dirty="0" smtClean="0">
                <a:solidFill>
                  <a:srgbClr val="660066"/>
                </a:solidFill>
                <a:latin typeface="Aharoni" panose="02010803020104030203" pitchFamily="2" charset="-79"/>
                <a:cs typeface="Aharoni" panose="02010803020104030203" pitchFamily="2" charset="-79"/>
              </a:rPr>
              <a:t>Make your life simpler. Forget about SLA uncertainty</a:t>
            </a:r>
            <a:r>
              <a:rPr lang="en-US" sz="1600" b="1" dirty="0">
                <a:solidFill>
                  <a:srgbClr val="660066"/>
                </a:solidFill>
                <a:latin typeface="Aharoni" panose="02010803020104030203" pitchFamily="2" charset="-79"/>
                <a:cs typeface="Aharoni" panose="02010803020104030203" pitchFamily="2" charset="-79"/>
              </a:rPr>
              <a:t>. </a:t>
            </a:r>
            <a:r>
              <a:rPr lang="en-US" sz="1600" b="1" dirty="0" smtClean="0">
                <a:solidFill>
                  <a:srgbClr val="660066"/>
                </a:solidFill>
                <a:latin typeface="Aharoni" panose="02010803020104030203" pitchFamily="2" charset="-79"/>
                <a:cs typeface="Aharoni" panose="02010803020104030203" pitchFamily="2" charset="-79"/>
              </a:rPr>
              <a:t>SLALOM provides </a:t>
            </a:r>
            <a:r>
              <a:rPr lang="en-US" sz="1600" b="1" dirty="0">
                <a:solidFill>
                  <a:srgbClr val="660066"/>
                </a:solidFill>
                <a:latin typeface="Aharoni" panose="02010803020104030203" pitchFamily="2" charset="-79"/>
                <a:cs typeface="Aharoni" panose="02010803020104030203" pitchFamily="2" charset="-79"/>
              </a:rPr>
              <a:t>practical templates for SLA contractual clauses and technical specifications.</a:t>
            </a:r>
          </a:p>
        </p:txBody>
      </p:sp>
      <p:sp>
        <p:nvSpPr>
          <p:cNvPr id="25" name="Rectangle 46"/>
          <p:cNvSpPr/>
          <p:nvPr/>
        </p:nvSpPr>
        <p:spPr>
          <a:xfrm>
            <a:off x="4427383" y="1971997"/>
            <a:ext cx="4537105" cy="1384995"/>
          </a:xfrm>
          <a:prstGeom prst="rect">
            <a:avLst/>
          </a:prstGeom>
        </p:spPr>
        <p:txBody>
          <a:bodyPr wrap="square">
            <a:spAutoFit/>
          </a:bodyPr>
          <a:lstStyle/>
          <a:p>
            <a:pPr algn="ctr"/>
            <a:r>
              <a:rPr lang="en-US" sz="1400" dirty="0">
                <a:solidFill>
                  <a:srgbClr val="C00000"/>
                </a:solidFill>
                <a:latin typeface="Aharoni" panose="02010803020104030203" pitchFamily="2" charset="-79"/>
                <a:cs typeface="Aharoni" panose="02010803020104030203" pitchFamily="2" charset="-79"/>
              </a:rPr>
              <a:t>Slalom gives you a trusted verifiable starting point for service providers and adopters to negotiate with its guidance materials and </a:t>
            </a:r>
            <a:r>
              <a:rPr lang="en-US" sz="1400" dirty="0" smtClean="0">
                <a:solidFill>
                  <a:srgbClr val="C00000"/>
                </a:solidFill>
                <a:latin typeface="Aharoni" panose="02010803020104030203" pitchFamily="2" charset="-79"/>
                <a:cs typeface="Aharoni" panose="02010803020104030203" pitchFamily="2" charset="-79"/>
              </a:rPr>
              <a:t>its </a:t>
            </a:r>
            <a:r>
              <a:rPr lang="en-US" sz="1400" dirty="0">
                <a:solidFill>
                  <a:srgbClr val="C00000"/>
                </a:solidFill>
                <a:latin typeface="Aharoni" panose="02010803020104030203" pitchFamily="2" charset="-79"/>
                <a:cs typeface="Aharoni" panose="02010803020104030203" pitchFamily="2" charset="-79"/>
              </a:rPr>
              <a:t>flexible framework built on top of ISO, which can be adapted to suit a variety of requirements and verticals.</a:t>
            </a:r>
          </a:p>
        </p:txBody>
      </p:sp>
      <p:grpSp>
        <p:nvGrpSpPr>
          <p:cNvPr id="30" name="Agrupar 98"/>
          <p:cNvGrpSpPr/>
          <p:nvPr/>
        </p:nvGrpSpPr>
        <p:grpSpPr>
          <a:xfrm>
            <a:off x="16237296" y="18118632"/>
            <a:ext cx="10441160" cy="13985239"/>
            <a:chOff x="19244443" y="17875870"/>
            <a:chExt cx="10441160" cy="13985239"/>
          </a:xfrm>
        </p:grpSpPr>
        <p:pic>
          <p:nvPicPr>
            <p:cNvPr id="31" name="Imagen 99" descr="SLALOM_Poster_v_OB_1_1_pptx.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9244443" y="19748078"/>
              <a:ext cx="10441160" cy="11924308"/>
            </a:xfrm>
            <a:prstGeom prst="rect">
              <a:avLst/>
            </a:prstGeom>
            <a:ln>
              <a:noFill/>
            </a:ln>
            <a:effectLst>
              <a:softEdge rad="112500"/>
            </a:effectLst>
          </p:spPr>
        </p:pic>
        <p:grpSp>
          <p:nvGrpSpPr>
            <p:cNvPr id="32" name="Agrupar 100"/>
            <p:cNvGrpSpPr/>
            <p:nvPr/>
          </p:nvGrpSpPr>
          <p:grpSpPr>
            <a:xfrm>
              <a:off x="19789521" y="17875870"/>
              <a:ext cx="9536041" cy="13985239"/>
              <a:chOff x="10443378" y="29613174"/>
              <a:chExt cx="9536041" cy="13985239"/>
            </a:xfrm>
          </p:grpSpPr>
          <p:grpSp>
            <p:nvGrpSpPr>
              <p:cNvPr id="33" name="Group 19"/>
              <p:cNvGrpSpPr/>
              <p:nvPr/>
            </p:nvGrpSpPr>
            <p:grpSpPr>
              <a:xfrm>
                <a:off x="10516578" y="29613174"/>
                <a:ext cx="8850149" cy="1521936"/>
                <a:chOff x="3938026" y="15968886"/>
                <a:chExt cx="8850149" cy="1521936"/>
              </a:xfrm>
            </p:grpSpPr>
            <p:pic>
              <p:nvPicPr>
                <p:cNvPr id="36" name="Picture 2" descr="C:\Users\a528441\Google Drive\_Projects\Slalom\WP 1 - Communication\Logo\v4\Slalom Logos-07.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938026" y="15968886"/>
                  <a:ext cx="1296144" cy="1521936"/>
                </a:xfrm>
                <a:prstGeom prst="rect">
                  <a:avLst/>
                </a:prstGeom>
                <a:noFill/>
                <a:extLst>
                  <a:ext uri="{909E8E84-426E-40dd-AFC4-6F175D3DCCD1}">
                    <a14:hiddenFill xmlns:a14="http://schemas.microsoft.com/office/drawing/2010/main">
                      <a:solidFill>
                        <a:srgbClr val="FFFFFF"/>
                      </a:solidFill>
                    </a14:hiddenFill>
                  </a:ext>
                </a:extLst>
              </p:spPr>
            </p:pic>
            <p:sp>
              <p:nvSpPr>
                <p:cNvPr id="37" name="Rectangle 44"/>
                <p:cNvSpPr/>
                <p:nvPr/>
              </p:nvSpPr>
              <p:spPr>
                <a:xfrm>
                  <a:off x="5537099" y="15997272"/>
                  <a:ext cx="7251076" cy="1446550"/>
                </a:xfrm>
                <a:prstGeom prst="rect">
                  <a:avLst/>
                </a:prstGeom>
              </p:spPr>
              <p:txBody>
                <a:bodyPr wrap="square">
                  <a:spAutoFit/>
                </a:bodyPr>
                <a:lstStyle/>
                <a:p>
                  <a:r>
                    <a:rPr lang="en-US" sz="8800" dirty="0" smtClean="0">
                      <a:solidFill>
                        <a:srgbClr val="550A4F"/>
                      </a:solidFill>
                      <a:latin typeface="Aharoni" panose="02010803020104030203" pitchFamily="2" charset="-79"/>
                      <a:cs typeface="Aharoni" panose="02010803020104030203" pitchFamily="2" charset="-79"/>
                    </a:rPr>
                    <a:t>Safe &amp; Fair</a:t>
                  </a:r>
                </a:p>
              </p:txBody>
            </p:sp>
          </p:grpSp>
          <p:sp>
            <p:nvSpPr>
              <p:cNvPr id="34" name="Rectangle 35"/>
              <p:cNvSpPr/>
              <p:nvPr/>
            </p:nvSpPr>
            <p:spPr>
              <a:xfrm>
                <a:off x="10443378" y="31989438"/>
                <a:ext cx="9536041" cy="5693866"/>
              </a:xfrm>
              <a:prstGeom prst="rect">
                <a:avLst/>
              </a:prstGeom>
            </p:spPr>
            <p:txBody>
              <a:bodyPr wrap="square">
                <a:spAutoFit/>
              </a:bodyPr>
              <a:lstStyle/>
              <a:p>
                <a:r>
                  <a:rPr lang="en-US" sz="5200" b="1" dirty="0" smtClean="0">
                    <a:solidFill>
                      <a:srgbClr val="550A4F"/>
                    </a:solidFill>
                    <a:latin typeface="Aharoni" panose="02010803020104030203" pitchFamily="2" charset="-79"/>
                    <a:cs typeface="Aharoni" panose="02010803020104030203" pitchFamily="2" charset="-79"/>
                  </a:rPr>
                  <a:t>Compete on value. Take </a:t>
                </a:r>
                <a:r>
                  <a:rPr lang="en-US" sz="5200" b="1" dirty="0">
                    <a:solidFill>
                      <a:srgbClr val="550A4F"/>
                    </a:solidFill>
                    <a:latin typeface="Aharoni" panose="02010803020104030203" pitchFamily="2" charset="-79"/>
                    <a:cs typeface="Aharoni" panose="02010803020104030203" pitchFamily="2" charset="-79"/>
                  </a:rPr>
                  <a:t>it or leave it is not an option. SLALOM’s model terms and specifications are designed to be fair and balanced, not giving hidden advantage to either providers or adopters. </a:t>
                </a:r>
              </a:p>
            </p:txBody>
          </p:sp>
          <p:sp>
            <p:nvSpPr>
              <p:cNvPr id="35" name="Rectangle 46"/>
              <p:cNvSpPr/>
              <p:nvPr/>
            </p:nvSpPr>
            <p:spPr>
              <a:xfrm>
                <a:off x="10443378" y="37966102"/>
                <a:ext cx="9320018" cy="5632311"/>
              </a:xfrm>
              <a:prstGeom prst="rect">
                <a:avLst/>
              </a:prstGeom>
            </p:spPr>
            <p:txBody>
              <a:bodyPr wrap="square">
                <a:spAutoFit/>
              </a:bodyPr>
              <a:lstStyle/>
              <a:p>
                <a:r>
                  <a:rPr lang="en-US" sz="4000" b="1" dirty="0">
                    <a:solidFill>
                      <a:srgbClr val="550A4F"/>
                    </a:solidFill>
                    <a:latin typeface="Aharoni" panose="02010803020104030203" pitchFamily="2" charset="-79"/>
                    <a:cs typeface="Aharoni" panose="02010803020104030203" pitchFamily="2" charset="-79"/>
                  </a:rPr>
                  <a:t>Consensus between all stakeholders and promotion of safe and fair models’ is needed. We are aligned with organizations that are driving the uptake of recommendations both by cloud providers and consumers such as EC, standards organizations, and industry associations.</a:t>
                </a:r>
              </a:p>
              <a:p>
                <a:endParaRPr lang="en-US" sz="4000" b="1" dirty="0">
                  <a:solidFill>
                    <a:srgbClr val="550A4F"/>
                  </a:solidFill>
                  <a:latin typeface="Aharoni" panose="02010803020104030203" pitchFamily="2" charset="-79"/>
                  <a:cs typeface="Aharoni" panose="02010803020104030203" pitchFamily="2" charset="-79"/>
                </a:endParaRPr>
              </a:p>
            </p:txBody>
          </p:sp>
        </p:grpSp>
      </p:grpSp>
      <p:sp>
        <p:nvSpPr>
          <p:cNvPr id="59" name="Rectangle 35"/>
          <p:cNvSpPr/>
          <p:nvPr/>
        </p:nvSpPr>
        <p:spPr>
          <a:xfrm>
            <a:off x="2699793" y="4518355"/>
            <a:ext cx="5616624" cy="1077218"/>
          </a:xfrm>
          <a:prstGeom prst="rect">
            <a:avLst/>
          </a:prstGeom>
        </p:spPr>
        <p:txBody>
          <a:bodyPr wrap="square">
            <a:spAutoFit/>
          </a:bodyPr>
          <a:lstStyle/>
          <a:p>
            <a:pPr algn="ctr"/>
            <a:r>
              <a:rPr lang="en-US" sz="1600" b="1" dirty="0">
                <a:solidFill>
                  <a:srgbClr val="550A4F"/>
                </a:solidFill>
                <a:latin typeface="Aharoni" panose="02010803020104030203" pitchFamily="2" charset="-79"/>
                <a:cs typeface="Aharoni" panose="02010803020104030203" pitchFamily="2" charset="-79"/>
              </a:rPr>
              <a:t>Compete on value. Take it or leave it is not an option. SLALOM’s model terms and specifications are designed to be fair and balanced, not giving hidden advantage to either providers or adopters. </a:t>
            </a:r>
          </a:p>
        </p:txBody>
      </p:sp>
      <p:sp>
        <p:nvSpPr>
          <p:cNvPr id="60" name="Rectangle 46"/>
          <p:cNvSpPr/>
          <p:nvPr/>
        </p:nvSpPr>
        <p:spPr>
          <a:xfrm>
            <a:off x="2699794" y="5577570"/>
            <a:ext cx="5616621" cy="1169551"/>
          </a:xfrm>
          <a:prstGeom prst="rect">
            <a:avLst/>
          </a:prstGeom>
        </p:spPr>
        <p:txBody>
          <a:bodyPr wrap="square">
            <a:spAutoFit/>
          </a:bodyPr>
          <a:lstStyle/>
          <a:p>
            <a:pPr algn="ctr"/>
            <a:r>
              <a:rPr lang="en-US" sz="1400" dirty="0">
                <a:solidFill>
                  <a:srgbClr val="C00000"/>
                </a:solidFill>
                <a:latin typeface="Aharoni" panose="02010803020104030203" pitchFamily="2" charset="-79"/>
                <a:cs typeface="Aharoni" panose="02010803020104030203" pitchFamily="2" charset="-79"/>
              </a:rPr>
              <a:t>Consensus between all stakeholders and promotion of safe and fair models’ is needed. We are aligned with organizations that are driving the uptake of recommendations both by cloud providers and consumers such as EC, standards organizations, and industry associations.</a:t>
            </a:r>
          </a:p>
        </p:txBody>
      </p:sp>
      <p:pic>
        <p:nvPicPr>
          <p:cNvPr id="64" name="Imagen 63"/>
          <p:cNvPicPr>
            <a:picLocks noChangeAspect="1"/>
          </p:cNvPicPr>
          <p:nvPr/>
        </p:nvPicPr>
        <p:blipFill>
          <a:blip r:embed="rId5"/>
          <a:stretch>
            <a:fillRect/>
          </a:stretch>
        </p:blipFill>
        <p:spPr>
          <a:xfrm>
            <a:off x="179512" y="188640"/>
            <a:ext cx="2159000" cy="1206500"/>
          </a:xfrm>
          <a:prstGeom prst="rect">
            <a:avLst/>
          </a:prstGeom>
        </p:spPr>
      </p:pic>
      <p:grpSp>
        <p:nvGrpSpPr>
          <p:cNvPr id="58" name="Agrupar 57"/>
          <p:cNvGrpSpPr/>
          <p:nvPr/>
        </p:nvGrpSpPr>
        <p:grpSpPr>
          <a:xfrm>
            <a:off x="5652120" y="261228"/>
            <a:ext cx="2304219" cy="585880"/>
            <a:chOff x="1043608" y="1474968"/>
            <a:chExt cx="2304219" cy="585880"/>
          </a:xfrm>
        </p:grpSpPr>
        <p:pic>
          <p:nvPicPr>
            <p:cNvPr id="41" name="Picture 2" descr="C:\Users\a528441\Google Drive\_Projects\Slalom\WP 1 - Communication\Logo\v4\Slalom Logos-07.pn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2896236" y="1474968"/>
              <a:ext cx="451591" cy="530260"/>
            </a:xfrm>
            <a:prstGeom prst="rect">
              <a:avLst/>
            </a:prstGeom>
            <a:noFill/>
            <a:extLst>
              <a:ext uri="{909E8E84-426E-40dd-AFC4-6F175D3DCCD1}">
                <a14:hiddenFill xmlns:a14="http://schemas.microsoft.com/office/drawing/2010/main">
                  <a:solidFill>
                    <a:srgbClr val="FFFFFF"/>
                  </a:solidFill>
                </a14:hiddenFill>
              </a:ext>
            </a:extLst>
          </p:spPr>
        </p:pic>
        <p:sp>
          <p:nvSpPr>
            <p:cNvPr id="42" name="Rectangle 44"/>
            <p:cNvSpPr/>
            <p:nvPr/>
          </p:nvSpPr>
          <p:spPr>
            <a:xfrm>
              <a:off x="1043608" y="1476072"/>
              <a:ext cx="1924636" cy="584776"/>
            </a:xfrm>
            <a:prstGeom prst="rect">
              <a:avLst/>
            </a:prstGeom>
          </p:spPr>
          <p:txBody>
            <a:bodyPr wrap="square">
              <a:spAutoFit/>
            </a:bodyPr>
            <a:lstStyle/>
            <a:p>
              <a:r>
                <a:rPr lang="en-US" sz="3200" b="1" dirty="0" smtClean="0">
                  <a:solidFill>
                    <a:srgbClr val="550A4F"/>
                  </a:solidFill>
                  <a:latin typeface="Aharoni" panose="02010803020104030203" pitchFamily="2" charset="-79"/>
                  <a:cs typeface="Aharoni" panose="02010803020104030203" pitchFamily="2" charset="-79"/>
                </a:rPr>
                <a:t>Practical</a:t>
              </a:r>
            </a:p>
          </p:txBody>
        </p:sp>
      </p:grpSp>
      <p:grpSp>
        <p:nvGrpSpPr>
          <p:cNvPr id="38" name="Agrupar 29"/>
          <p:cNvGrpSpPr/>
          <p:nvPr/>
        </p:nvGrpSpPr>
        <p:grpSpPr>
          <a:xfrm>
            <a:off x="129087" y="4544619"/>
            <a:ext cx="1513552" cy="1513552"/>
            <a:chOff x="5036661" y="2303040"/>
            <a:chExt cx="2637186" cy="2637186"/>
          </a:xfrm>
        </p:grpSpPr>
        <p:sp>
          <p:nvSpPr>
            <p:cNvPr id="39" name="Elipse 30"/>
            <p:cNvSpPr/>
            <p:nvPr/>
          </p:nvSpPr>
          <p:spPr>
            <a:xfrm>
              <a:off x="5036661" y="2303040"/>
              <a:ext cx="2637186" cy="2637186"/>
            </a:xfrm>
            <a:prstGeom prst="ellipse">
              <a:avLst/>
            </a:prstGeom>
            <a:noFill/>
            <a:ln w="57150" cmpd="sng">
              <a:solidFill>
                <a:srgbClr val="991647"/>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grpSp>
          <p:nvGrpSpPr>
            <p:cNvPr id="40" name="Agrupar 31"/>
            <p:cNvGrpSpPr/>
            <p:nvPr/>
          </p:nvGrpSpPr>
          <p:grpSpPr>
            <a:xfrm>
              <a:off x="5568048" y="2462342"/>
              <a:ext cx="1574413" cy="1974198"/>
              <a:chOff x="321666" y="3359301"/>
              <a:chExt cx="3049693" cy="3367789"/>
            </a:xfrm>
          </p:grpSpPr>
          <p:pic>
            <p:nvPicPr>
              <p:cNvPr id="47" name="Imagen 32" descr="Slalom logo Office 2.png"/>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393649" y="3359301"/>
                <a:ext cx="2595016" cy="1224019"/>
              </a:xfrm>
              <a:prstGeom prst="rect">
                <a:avLst/>
              </a:prstGeom>
            </p:spPr>
          </p:pic>
          <p:grpSp>
            <p:nvGrpSpPr>
              <p:cNvPr id="48" name="Agrupar 33"/>
              <p:cNvGrpSpPr/>
              <p:nvPr/>
            </p:nvGrpSpPr>
            <p:grpSpPr>
              <a:xfrm>
                <a:off x="321666" y="4988559"/>
                <a:ext cx="1383944" cy="1738531"/>
                <a:chOff x="860145" y="4780281"/>
                <a:chExt cx="1614445" cy="2028090"/>
              </a:xfrm>
            </p:grpSpPr>
            <p:pic>
              <p:nvPicPr>
                <p:cNvPr id="65" name="Imagen 42"/>
                <p:cNvPicPr>
                  <a:picLocks noChangeAspect="1"/>
                </p:cNvPicPr>
                <p:nvPr/>
              </p:nvPicPr>
              <p:blipFill>
                <a:blip r:embed="rId8"/>
                <a:stretch>
                  <a:fillRect/>
                </a:stretch>
              </p:blipFill>
              <p:spPr>
                <a:xfrm>
                  <a:off x="860145" y="4865271"/>
                  <a:ext cx="1549400" cy="1943100"/>
                </a:xfrm>
                <a:prstGeom prst="rect">
                  <a:avLst/>
                </a:prstGeom>
              </p:spPr>
            </p:pic>
            <p:grpSp>
              <p:nvGrpSpPr>
                <p:cNvPr id="66" name="Agrupar 43"/>
                <p:cNvGrpSpPr/>
                <p:nvPr/>
              </p:nvGrpSpPr>
              <p:grpSpPr>
                <a:xfrm>
                  <a:off x="1833665" y="4780281"/>
                  <a:ext cx="640925" cy="640925"/>
                  <a:chOff x="3021746" y="1492251"/>
                  <a:chExt cx="1612900" cy="1612900"/>
                </a:xfrm>
              </p:grpSpPr>
              <p:pic>
                <p:nvPicPr>
                  <p:cNvPr id="67" name="Imagen 44"/>
                  <p:cNvPicPr>
                    <a:picLocks noChangeAspect="1"/>
                  </p:cNvPicPr>
                  <p:nvPr/>
                </p:nvPicPr>
                <p:blipFill>
                  <a:blip r:embed="rId9"/>
                  <a:stretch>
                    <a:fillRect/>
                  </a:stretch>
                </p:blipFill>
                <p:spPr>
                  <a:xfrm>
                    <a:off x="3021746" y="1492251"/>
                    <a:ext cx="1612900" cy="1612900"/>
                  </a:xfrm>
                  <a:prstGeom prst="rect">
                    <a:avLst/>
                  </a:prstGeom>
                </p:spPr>
              </p:pic>
              <p:pic>
                <p:nvPicPr>
                  <p:cNvPr id="68" name="Imagen 45" descr="Slalom Logos-07.png"/>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3352859" y="1772677"/>
                    <a:ext cx="950674" cy="1052048"/>
                  </a:xfrm>
                  <a:prstGeom prst="rect">
                    <a:avLst/>
                  </a:prstGeom>
                </p:spPr>
              </p:pic>
            </p:grpSp>
          </p:grpSp>
          <p:grpSp>
            <p:nvGrpSpPr>
              <p:cNvPr id="49" name="Agrupar 34"/>
              <p:cNvGrpSpPr/>
              <p:nvPr/>
            </p:nvGrpSpPr>
            <p:grpSpPr>
              <a:xfrm>
                <a:off x="1987415" y="4988559"/>
                <a:ext cx="1383944" cy="1738531"/>
                <a:chOff x="860145" y="4780281"/>
                <a:chExt cx="1614445" cy="2028090"/>
              </a:xfrm>
            </p:grpSpPr>
            <p:pic>
              <p:nvPicPr>
                <p:cNvPr id="53" name="Imagen 38"/>
                <p:cNvPicPr>
                  <a:picLocks noChangeAspect="1"/>
                </p:cNvPicPr>
                <p:nvPr/>
              </p:nvPicPr>
              <p:blipFill>
                <a:blip r:embed="rId8"/>
                <a:stretch>
                  <a:fillRect/>
                </a:stretch>
              </p:blipFill>
              <p:spPr>
                <a:xfrm>
                  <a:off x="860145" y="4865271"/>
                  <a:ext cx="1549400" cy="1943100"/>
                </a:xfrm>
                <a:prstGeom prst="rect">
                  <a:avLst/>
                </a:prstGeom>
              </p:spPr>
            </p:pic>
            <p:grpSp>
              <p:nvGrpSpPr>
                <p:cNvPr id="54" name="Agrupar 39"/>
                <p:cNvGrpSpPr/>
                <p:nvPr/>
              </p:nvGrpSpPr>
              <p:grpSpPr>
                <a:xfrm>
                  <a:off x="1833665" y="4780281"/>
                  <a:ext cx="640925" cy="640925"/>
                  <a:chOff x="3021746" y="1492251"/>
                  <a:chExt cx="1612900" cy="1612900"/>
                </a:xfrm>
              </p:grpSpPr>
              <p:pic>
                <p:nvPicPr>
                  <p:cNvPr id="55" name="Imagen 40"/>
                  <p:cNvPicPr>
                    <a:picLocks noChangeAspect="1"/>
                  </p:cNvPicPr>
                  <p:nvPr/>
                </p:nvPicPr>
                <p:blipFill>
                  <a:blip r:embed="rId9"/>
                  <a:stretch>
                    <a:fillRect/>
                  </a:stretch>
                </p:blipFill>
                <p:spPr>
                  <a:xfrm>
                    <a:off x="3021746" y="1492251"/>
                    <a:ext cx="1612900" cy="1612900"/>
                  </a:xfrm>
                  <a:prstGeom prst="rect">
                    <a:avLst/>
                  </a:prstGeom>
                </p:spPr>
              </p:pic>
              <p:pic>
                <p:nvPicPr>
                  <p:cNvPr id="63" name="Imagen 41" descr="Slalom Logos-07.png"/>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3352859" y="1772677"/>
                    <a:ext cx="950674" cy="1052048"/>
                  </a:xfrm>
                  <a:prstGeom prst="rect">
                    <a:avLst/>
                  </a:prstGeom>
                </p:spPr>
              </p:pic>
            </p:grpSp>
          </p:grpSp>
          <p:cxnSp>
            <p:nvCxnSpPr>
              <p:cNvPr id="50" name="Conector angular 35"/>
              <p:cNvCxnSpPr>
                <a:stCxn id="52" idx="2"/>
                <a:endCxn id="65" idx="0"/>
              </p:cNvCxnSpPr>
              <p:nvPr/>
            </p:nvCxnSpPr>
            <p:spPr>
              <a:xfrm rot="5400000">
                <a:off x="929511" y="4285206"/>
                <a:ext cx="832458" cy="719961"/>
              </a:xfrm>
              <a:prstGeom prst="bentConnector3">
                <a:avLst>
                  <a:gd name="adj1" fmla="val 50000"/>
                </a:avLst>
              </a:prstGeom>
              <a:ln w="12700" cmpd="sng">
                <a:solidFill>
                  <a:srgbClr val="991647"/>
                </a:solidFill>
                <a:prstDash val="dot"/>
              </a:ln>
            </p:spPr>
            <p:style>
              <a:lnRef idx="2">
                <a:schemeClr val="accent1"/>
              </a:lnRef>
              <a:fillRef idx="0">
                <a:schemeClr val="accent1"/>
              </a:fillRef>
              <a:effectRef idx="1">
                <a:schemeClr val="accent1"/>
              </a:effectRef>
              <a:fontRef idx="minor">
                <a:schemeClr val="tx1"/>
              </a:fontRef>
            </p:style>
          </p:cxnSp>
          <p:cxnSp>
            <p:nvCxnSpPr>
              <p:cNvPr id="51" name="Conector angular 36"/>
              <p:cNvCxnSpPr>
                <a:stCxn id="52" idx="2"/>
                <a:endCxn id="53" idx="0"/>
              </p:cNvCxnSpPr>
              <p:nvPr/>
            </p:nvCxnSpPr>
            <p:spPr>
              <a:xfrm rot="16200000" flipH="1">
                <a:off x="1762385" y="4172292"/>
                <a:ext cx="832458" cy="945788"/>
              </a:xfrm>
              <a:prstGeom prst="bentConnector3">
                <a:avLst>
                  <a:gd name="adj1" fmla="val 50000"/>
                </a:avLst>
              </a:prstGeom>
              <a:ln w="12700" cmpd="sng">
                <a:solidFill>
                  <a:srgbClr val="991647"/>
                </a:solidFill>
                <a:prstDash val="dot"/>
              </a:ln>
            </p:spPr>
            <p:style>
              <a:lnRef idx="2">
                <a:schemeClr val="accent1"/>
              </a:lnRef>
              <a:fillRef idx="0">
                <a:schemeClr val="accent1"/>
              </a:fillRef>
              <a:effectRef idx="1">
                <a:schemeClr val="accent1"/>
              </a:effectRef>
              <a:fontRef idx="minor">
                <a:schemeClr val="tx1"/>
              </a:fontRef>
            </p:style>
          </p:cxnSp>
          <p:sp>
            <p:nvSpPr>
              <p:cNvPr id="52" name="Rectángulo 37"/>
              <p:cNvSpPr/>
              <p:nvPr/>
            </p:nvSpPr>
            <p:spPr>
              <a:xfrm>
                <a:off x="872845" y="3897336"/>
                <a:ext cx="1665749" cy="331621"/>
              </a:xfrm>
              <a:prstGeom prst="rect">
                <a:avLst/>
              </a:prstGeom>
              <a:no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grpSp>
      </p:grpSp>
      <p:cxnSp>
        <p:nvCxnSpPr>
          <p:cNvPr id="69" name="Conector angular 46"/>
          <p:cNvCxnSpPr/>
          <p:nvPr/>
        </p:nvCxnSpPr>
        <p:spPr>
          <a:xfrm rot="5400000">
            <a:off x="3425978" y="1352000"/>
            <a:ext cx="1409282" cy="5419269"/>
          </a:xfrm>
          <a:prstGeom prst="bentConnector3">
            <a:avLst>
              <a:gd name="adj1" fmla="val 24078"/>
            </a:avLst>
          </a:prstGeom>
          <a:ln>
            <a:solidFill>
              <a:srgbClr val="991647"/>
            </a:solidFill>
          </a:ln>
        </p:spPr>
        <p:style>
          <a:lnRef idx="2">
            <a:schemeClr val="accent1"/>
          </a:lnRef>
          <a:fillRef idx="0">
            <a:schemeClr val="accent1"/>
          </a:fillRef>
          <a:effectRef idx="1">
            <a:schemeClr val="accent1"/>
          </a:effectRef>
          <a:fontRef idx="minor">
            <a:schemeClr val="tx1"/>
          </a:fontRef>
        </p:style>
      </p:cxnSp>
      <p:cxnSp>
        <p:nvCxnSpPr>
          <p:cNvPr id="70" name="Conector angular 47"/>
          <p:cNvCxnSpPr>
            <a:stCxn id="62" idx="2"/>
            <a:endCxn id="39" idx="7"/>
          </p:cNvCxnSpPr>
          <p:nvPr/>
        </p:nvCxnSpPr>
        <p:spPr>
          <a:xfrm rot="5400000">
            <a:off x="957857" y="3478664"/>
            <a:ext cx="1750738" cy="824483"/>
          </a:xfrm>
          <a:prstGeom prst="bentConnector3">
            <a:avLst>
              <a:gd name="adj1" fmla="val 22400"/>
            </a:avLst>
          </a:prstGeom>
          <a:ln>
            <a:solidFill>
              <a:srgbClr val="991647"/>
            </a:solidFill>
          </a:ln>
        </p:spPr>
        <p:style>
          <a:lnRef idx="2">
            <a:schemeClr val="accent1"/>
          </a:lnRef>
          <a:fillRef idx="0">
            <a:schemeClr val="accent1"/>
          </a:fillRef>
          <a:effectRef idx="1">
            <a:schemeClr val="accent1"/>
          </a:effectRef>
          <a:fontRef idx="minor">
            <a:schemeClr val="tx1"/>
          </a:fontRef>
        </p:style>
      </p:cxnSp>
      <p:grpSp>
        <p:nvGrpSpPr>
          <p:cNvPr id="2" name="Group 1"/>
          <p:cNvGrpSpPr/>
          <p:nvPr/>
        </p:nvGrpSpPr>
        <p:grpSpPr>
          <a:xfrm>
            <a:off x="35496" y="620688"/>
            <a:ext cx="4392488" cy="2394848"/>
            <a:chOff x="83592" y="1959700"/>
            <a:chExt cx="4392488" cy="2394848"/>
          </a:xfrm>
        </p:grpSpPr>
        <p:sp>
          <p:nvSpPr>
            <p:cNvPr id="61" name="Rectangle 35"/>
            <p:cNvSpPr/>
            <p:nvPr/>
          </p:nvSpPr>
          <p:spPr>
            <a:xfrm>
              <a:off x="83592" y="2540510"/>
              <a:ext cx="4392488" cy="1077218"/>
            </a:xfrm>
            <a:prstGeom prst="rect">
              <a:avLst/>
            </a:prstGeom>
          </p:spPr>
          <p:txBody>
            <a:bodyPr wrap="square">
              <a:spAutoFit/>
            </a:bodyPr>
            <a:lstStyle/>
            <a:p>
              <a:pPr algn="ctr"/>
              <a:r>
                <a:rPr lang="en-US" sz="1600" b="1" dirty="0">
                  <a:solidFill>
                    <a:srgbClr val="660066"/>
                  </a:solidFill>
                  <a:latin typeface="Aharoni" panose="02010803020104030203" pitchFamily="2" charset="-79"/>
                  <a:cs typeface="Aharoni" panose="02010803020104030203" pitchFamily="2" charset="-79"/>
                </a:rPr>
                <a:t>Cloud SLAs are not simple, but SLALOM is. We establish the baseline to allow you focus only on what matters so you can make the safe jump into the cloud!</a:t>
              </a:r>
            </a:p>
          </p:txBody>
        </p:sp>
        <p:sp>
          <p:nvSpPr>
            <p:cNvPr id="62" name="Rectangle 46"/>
            <p:cNvSpPr/>
            <p:nvPr/>
          </p:nvSpPr>
          <p:spPr>
            <a:xfrm>
              <a:off x="255062" y="3615884"/>
              <a:ext cx="4077002" cy="738664"/>
            </a:xfrm>
            <a:prstGeom prst="rect">
              <a:avLst/>
            </a:prstGeom>
          </p:spPr>
          <p:txBody>
            <a:bodyPr wrap="square">
              <a:spAutoFit/>
            </a:bodyPr>
            <a:lstStyle/>
            <a:p>
              <a:pPr algn="ctr"/>
              <a:r>
                <a:rPr lang="en-US" sz="1400" dirty="0">
                  <a:solidFill>
                    <a:srgbClr val="C00000"/>
                  </a:solidFill>
                  <a:latin typeface="Aharoni" panose="02010803020104030203" pitchFamily="2" charset="-79"/>
                  <a:cs typeface="Aharoni" panose="02010803020104030203" pitchFamily="2" charset="-79"/>
                </a:rPr>
                <a:t>SLALOM provides guidance for the use of its model terms and specifications saving  time and money.</a:t>
              </a:r>
            </a:p>
          </p:txBody>
        </p:sp>
        <p:grpSp>
          <p:nvGrpSpPr>
            <p:cNvPr id="77" name="Agrupar 57"/>
            <p:cNvGrpSpPr/>
            <p:nvPr/>
          </p:nvGrpSpPr>
          <p:grpSpPr>
            <a:xfrm>
              <a:off x="443632" y="1959700"/>
              <a:ext cx="3980020" cy="596492"/>
              <a:chOff x="711022" y="1599660"/>
              <a:chExt cx="3980020" cy="596492"/>
            </a:xfrm>
          </p:grpSpPr>
          <p:pic>
            <p:nvPicPr>
              <p:cNvPr id="78" name="Picture 2" descr="C:\Users\a528441\Google Drive\_Projects\Slalom\WP 1 - Communication\Logo\v4\Slalom Logos-07.pn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11022" y="1599660"/>
                <a:ext cx="451591" cy="530260"/>
              </a:xfrm>
              <a:prstGeom prst="rect">
                <a:avLst/>
              </a:prstGeom>
              <a:noFill/>
              <a:extLst>
                <a:ext uri="{909E8E84-426E-40dd-AFC4-6F175D3DCCD1}">
                  <a14:hiddenFill xmlns:a14="http://schemas.microsoft.com/office/drawing/2010/main">
                    <a:solidFill>
                      <a:srgbClr val="FFFFFF"/>
                    </a:solidFill>
                  </a14:hiddenFill>
                </a:ext>
              </a:extLst>
            </p:spPr>
          </p:pic>
          <p:sp>
            <p:nvSpPr>
              <p:cNvPr id="79" name="Rectangle 44"/>
              <p:cNvSpPr/>
              <p:nvPr/>
            </p:nvSpPr>
            <p:spPr>
              <a:xfrm>
                <a:off x="1162650" y="1611376"/>
                <a:ext cx="3528392" cy="584776"/>
              </a:xfrm>
              <a:prstGeom prst="rect">
                <a:avLst/>
              </a:prstGeom>
            </p:spPr>
            <p:txBody>
              <a:bodyPr wrap="square">
                <a:spAutoFit/>
              </a:bodyPr>
              <a:lstStyle/>
              <a:p>
                <a:r>
                  <a:rPr lang="en-US" sz="3200" b="1" dirty="0" smtClean="0">
                    <a:solidFill>
                      <a:srgbClr val="550A4F"/>
                    </a:solidFill>
                    <a:latin typeface="Aharoni" panose="02010803020104030203" pitchFamily="2" charset="-79"/>
                    <a:cs typeface="Aharoni" panose="02010803020104030203" pitchFamily="2" charset="-79"/>
                  </a:rPr>
                  <a:t>Understandable</a:t>
                </a:r>
              </a:p>
            </p:txBody>
          </p:sp>
        </p:grpSp>
      </p:grpSp>
      <p:grpSp>
        <p:nvGrpSpPr>
          <p:cNvPr id="83" name="Agrupar 57"/>
          <p:cNvGrpSpPr/>
          <p:nvPr/>
        </p:nvGrpSpPr>
        <p:grpSpPr>
          <a:xfrm>
            <a:off x="3779912" y="3895509"/>
            <a:ext cx="3240360" cy="585879"/>
            <a:chOff x="107467" y="1474968"/>
            <a:chExt cx="3240360" cy="585879"/>
          </a:xfrm>
        </p:grpSpPr>
        <p:pic>
          <p:nvPicPr>
            <p:cNvPr id="84" name="Picture 2" descr="C:\Users\a528441\Google Drive\_Projects\Slalom\WP 1 - Communication\Logo\v4\Slalom Logos-07.pn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2896236" y="1474968"/>
              <a:ext cx="451591" cy="530260"/>
            </a:xfrm>
            <a:prstGeom prst="rect">
              <a:avLst/>
            </a:prstGeom>
            <a:noFill/>
            <a:extLst>
              <a:ext uri="{909E8E84-426E-40dd-AFC4-6F175D3DCCD1}">
                <a14:hiddenFill xmlns:a14="http://schemas.microsoft.com/office/drawing/2010/main">
                  <a:solidFill>
                    <a:srgbClr val="FFFFFF"/>
                  </a:solidFill>
                </a14:hiddenFill>
              </a:ext>
            </a:extLst>
          </p:spPr>
        </p:pic>
        <p:sp>
          <p:nvSpPr>
            <p:cNvPr id="85" name="Rectangle 44"/>
            <p:cNvSpPr/>
            <p:nvPr/>
          </p:nvSpPr>
          <p:spPr>
            <a:xfrm>
              <a:off x="107467" y="1476072"/>
              <a:ext cx="2725145" cy="584775"/>
            </a:xfrm>
            <a:prstGeom prst="rect">
              <a:avLst/>
            </a:prstGeom>
          </p:spPr>
          <p:txBody>
            <a:bodyPr wrap="square">
              <a:spAutoFit/>
            </a:bodyPr>
            <a:lstStyle/>
            <a:p>
              <a:pPr algn="r"/>
              <a:r>
                <a:rPr lang="en-US" sz="3200" b="1" dirty="0" smtClean="0">
                  <a:solidFill>
                    <a:srgbClr val="550A4F"/>
                  </a:solidFill>
                  <a:latin typeface="Aharoni" panose="02010803020104030203" pitchFamily="2" charset="-79"/>
                  <a:cs typeface="Aharoni" panose="02010803020104030203" pitchFamily="2" charset="-79"/>
                </a:rPr>
                <a:t>Safe &amp; Fair</a:t>
              </a:r>
            </a:p>
          </p:txBody>
        </p:sp>
      </p:grpSp>
      <p:cxnSp>
        <p:nvCxnSpPr>
          <p:cNvPr id="86" name="Conector angular 47"/>
          <p:cNvCxnSpPr>
            <a:stCxn id="59" idx="1"/>
            <a:endCxn id="39" idx="7"/>
          </p:cNvCxnSpPr>
          <p:nvPr/>
        </p:nvCxnSpPr>
        <p:spPr>
          <a:xfrm rot="10800000">
            <a:off x="1420985" y="4766274"/>
            <a:ext cx="1278809" cy="290690"/>
          </a:xfrm>
          <a:prstGeom prst="bentConnector4">
            <a:avLst>
              <a:gd name="adj1" fmla="val 41334"/>
              <a:gd name="adj2" fmla="val 178640"/>
            </a:avLst>
          </a:prstGeom>
          <a:ln>
            <a:solidFill>
              <a:srgbClr val="991647"/>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076596353"/>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ie de página 1"/>
          <p:cNvSpPr>
            <a:spLocks noGrp="1"/>
          </p:cNvSpPr>
          <p:nvPr>
            <p:ph type="ftr" sz="quarter" idx="11"/>
          </p:nvPr>
        </p:nvSpPr>
        <p:spPr/>
        <p:txBody>
          <a:bodyPr/>
          <a:lstStyle/>
          <a:p>
            <a:r>
              <a:rPr lang="en-US" smtClean="0"/>
              <a:t>SLALOM Project</a:t>
            </a:r>
            <a:endParaRPr lang="en-US"/>
          </a:p>
        </p:txBody>
      </p:sp>
      <p:sp>
        <p:nvSpPr>
          <p:cNvPr id="3" name="Marcador de número de diapositiva 2"/>
          <p:cNvSpPr>
            <a:spLocks noGrp="1"/>
          </p:cNvSpPr>
          <p:nvPr>
            <p:ph type="sldNum" sz="quarter" idx="12"/>
          </p:nvPr>
        </p:nvSpPr>
        <p:spPr/>
        <p:txBody>
          <a:bodyPr/>
          <a:lstStyle/>
          <a:p>
            <a:fld id="{C4196F68-A0B8-452C-81CA-EDBF194EC3CD}" type="slidenum">
              <a:rPr lang="en-US" smtClean="0"/>
              <a:t>13</a:t>
            </a:fld>
            <a:endParaRPr lang="en-US"/>
          </a:p>
        </p:txBody>
      </p:sp>
      <p:sp>
        <p:nvSpPr>
          <p:cNvPr id="12" name="Rectangle 30"/>
          <p:cNvSpPr/>
          <p:nvPr/>
        </p:nvSpPr>
        <p:spPr>
          <a:xfrm>
            <a:off x="1930100" y="1700808"/>
            <a:ext cx="7034388" cy="923330"/>
          </a:xfrm>
          <a:prstGeom prst="rect">
            <a:avLst/>
          </a:prstGeom>
        </p:spPr>
        <p:txBody>
          <a:bodyPr wrap="square">
            <a:spAutoFit/>
          </a:bodyPr>
          <a:lstStyle/>
          <a:p>
            <a:r>
              <a:rPr lang="en-US" sz="5400" dirty="0" smtClean="0">
                <a:solidFill>
                  <a:srgbClr val="C15037"/>
                </a:solidFill>
                <a:latin typeface="Arial Black"/>
                <a:cs typeface="Arial Black"/>
              </a:rPr>
              <a:t>SLA Legal Terms</a:t>
            </a:r>
            <a:endParaRPr lang="en-US" sz="5400" dirty="0">
              <a:solidFill>
                <a:srgbClr val="C15037"/>
              </a:solidFill>
              <a:latin typeface="Arial Black"/>
              <a:cs typeface="Arial Black"/>
            </a:endParaRPr>
          </a:p>
        </p:txBody>
      </p:sp>
      <p:sp>
        <p:nvSpPr>
          <p:cNvPr id="14" name="Rectangle 30"/>
          <p:cNvSpPr/>
          <p:nvPr/>
        </p:nvSpPr>
        <p:spPr>
          <a:xfrm>
            <a:off x="1379362" y="4581128"/>
            <a:ext cx="4848822" cy="584776"/>
          </a:xfrm>
          <a:prstGeom prst="rect">
            <a:avLst/>
          </a:prstGeom>
        </p:spPr>
        <p:txBody>
          <a:bodyPr wrap="square">
            <a:spAutoFit/>
          </a:bodyPr>
          <a:lstStyle/>
          <a:p>
            <a:r>
              <a:rPr lang="en-US" sz="3200" dirty="0">
                <a:solidFill>
                  <a:srgbClr val="C15037"/>
                </a:solidFill>
                <a:latin typeface="Arial Black"/>
                <a:cs typeface="Arial Black"/>
              </a:rPr>
              <a:t>Model Specifications</a:t>
            </a:r>
          </a:p>
        </p:txBody>
      </p:sp>
      <p:grpSp>
        <p:nvGrpSpPr>
          <p:cNvPr id="13" name="Agrupar 12"/>
          <p:cNvGrpSpPr/>
          <p:nvPr/>
        </p:nvGrpSpPr>
        <p:grpSpPr>
          <a:xfrm>
            <a:off x="365490" y="1412776"/>
            <a:ext cx="1876929" cy="2069982"/>
            <a:chOff x="4997256" y="2041326"/>
            <a:chExt cx="1625600" cy="1625600"/>
          </a:xfrm>
        </p:grpSpPr>
        <p:pic>
          <p:nvPicPr>
            <p:cNvPr id="21" name="Imagen 20"/>
            <p:cNvPicPr>
              <a:picLocks noChangeAspect="1"/>
            </p:cNvPicPr>
            <p:nvPr/>
          </p:nvPicPr>
          <p:blipFill>
            <a:blip r:embed="rId2"/>
            <a:stretch>
              <a:fillRect/>
            </a:stretch>
          </p:blipFill>
          <p:spPr>
            <a:xfrm>
              <a:off x="4997256" y="2041326"/>
              <a:ext cx="1625600" cy="1625600"/>
            </a:xfrm>
            <a:prstGeom prst="rect">
              <a:avLst/>
            </a:prstGeom>
          </p:spPr>
        </p:pic>
        <p:grpSp>
          <p:nvGrpSpPr>
            <p:cNvPr id="22" name="Agrupar 21"/>
            <p:cNvGrpSpPr/>
            <p:nvPr/>
          </p:nvGrpSpPr>
          <p:grpSpPr>
            <a:xfrm>
              <a:off x="5497723" y="2349816"/>
              <a:ext cx="640925" cy="640925"/>
              <a:chOff x="3021746" y="1492251"/>
              <a:chExt cx="1612900" cy="1612900"/>
            </a:xfrm>
          </p:grpSpPr>
          <p:pic>
            <p:nvPicPr>
              <p:cNvPr id="23" name="Imagen 22"/>
              <p:cNvPicPr>
                <a:picLocks noChangeAspect="1"/>
              </p:cNvPicPr>
              <p:nvPr/>
            </p:nvPicPr>
            <p:blipFill>
              <a:blip r:embed="rId3"/>
              <a:stretch>
                <a:fillRect/>
              </a:stretch>
            </p:blipFill>
            <p:spPr>
              <a:xfrm>
                <a:off x="3021746" y="1492251"/>
                <a:ext cx="1612900" cy="1612900"/>
              </a:xfrm>
              <a:prstGeom prst="rect">
                <a:avLst/>
              </a:prstGeom>
            </p:spPr>
          </p:pic>
          <p:pic>
            <p:nvPicPr>
              <p:cNvPr id="24" name="Imagen 23" descr="Slalom Logos-07.png"/>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352859" y="1772677"/>
                <a:ext cx="950674" cy="1052048"/>
              </a:xfrm>
              <a:prstGeom prst="rect">
                <a:avLst/>
              </a:prstGeom>
            </p:spPr>
          </p:pic>
        </p:grpSp>
      </p:grpSp>
      <p:grpSp>
        <p:nvGrpSpPr>
          <p:cNvPr id="25" name="Agrupar 24"/>
          <p:cNvGrpSpPr/>
          <p:nvPr/>
        </p:nvGrpSpPr>
        <p:grpSpPr>
          <a:xfrm>
            <a:off x="408077" y="4437112"/>
            <a:ext cx="1044677" cy="1152128"/>
            <a:chOff x="4997256" y="2041326"/>
            <a:chExt cx="1625600" cy="1625600"/>
          </a:xfrm>
        </p:grpSpPr>
        <p:pic>
          <p:nvPicPr>
            <p:cNvPr id="26" name="Imagen 25"/>
            <p:cNvPicPr>
              <a:picLocks noChangeAspect="1"/>
            </p:cNvPicPr>
            <p:nvPr/>
          </p:nvPicPr>
          <p:blipFill>
            <a:blip r:embed="rId2"/>
            <a:stretch>
              <a:fillRect/>
            </a:stretch>
          </p:blipFill>
          <p:spPr>
            <a:xfrm>
              <a:off x="4997256" y="2041326"/>
              <a:ext cx="1625600" cy="1625600"/>
            </a:xfrm>
            <a:prstGeom prst="rect">
              <a:avLst/>
            </a:prstGeom>
          </p:spPr>
        </p:pic>
        <p:grpSp>
          <p:nvGrpSpPr>
            <p:cNvPr id="27" name="Agrupar 26"/>
            <p:cNvGrpSpPr/>
            <p:nvPr/>
          </p:nvGrpSpPr>
          <p:grpSpPr>
            <a:xfrm>
              <a:off x="5497723" y="2349816"/>
              <a:ext cx="640925" cy="640925"/>
              <a:chOff x="3021746" y="1492251"/>
              <a:chExt cx="1612900" cy="1612900"/>
            </a:xfrm>
          </p:grpSpPr>
          <p:pic>
            <p:nvPicPr>
              <p:cNvPr id="28" name="Imagen 27"/>
              <p:cNvPicPr>
                <a:picLocks noChangeAspect="1"/>
              </p:cNvPicPr>
              <p:nvPr/>
            </p:nvPicPr>
            <p:blipFill>
              <a:blip r:embed="rId3"/>
              <a:stretch>
                <a:fillRect/>
              </a:stretch>
            </p:blipFill>
            <p:spPr>
              <a:xfrm>
                <a:off x="3021746" y="1492251"/>
                <a:ext cx="1612900" cy="1612900"/>
              </a:xfrm>
              <a:prstGeom prst="rect">
                <a:avLst/>
              </a:prstGeom>
            </p:spPr>
          </p:pic>
          <p:pic>
            <p:nvPicPr>
              <p:cNvPr id="29" name="Imagen 28" descr="Slalom Logos-07.png"/>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352859" y="1772677"/>
                <a:ext cx="950674" cy="1052048"/>
              </a:xfrm>
              <a:prstGeom prst="rect">
                <a:avLst/>
              </a:prstGeom>
            </p:spPr>
          </p:pic>
        </p:grpSp>
      </p:grpSp>
      <p:grpSp>
        <p:nvGrpSpPr>
          <p:cNvPr id="30" name="Agrupar 29"/>
          <p:cNvGrpSpPr/>
          <p:nvPr/>
        </p:nvGrpSpPr>
        <p:grpSpPr>
          <a:xfrm>
            <a:off x="7251316" y="3731656"/>
            <a:ext cx="1513552" cy="1513552"/>
            <a:chOff x="5036661" y="2303040"/>
            <a:chExt cx="2637186" cy="2637186"/>
          </a:xfrm>
        </p:grpSpPr>
        <p:sp>
          <p:nvSpPr>
            <p:cNvPr id="31" name="Elipse 30"/>
            <p:cNvSpPr/>
            <p:nvPr/>
          </p:nvSpPr>
          <p:spPr>
            <a:xfrm>
              <a:off x="5036661" y="2303040"/>
              <a:ext cx="2637186" cy="2637186"/>
            </a:xfrm>
            <a:prstGeom prst="ellipse">
              <a:avLst/>
            </a:prstGeom>
            <a:noFill/>
            <a:ln w="57150" cmpd="sng">
              <a:solidFill>
                <a:srgbClr val="991647"/>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grpSp>
          <p:nvGrpSpPr>
            <p:cNvPr id="32" name="Agrupar 31"/>
            <p:cNvGrpSpPr/>
            <p:nvPr/>
          </p:nvGrpSpPr>
          <p:grpSpPr>
            <a:xfrm>
              <a:off x="5568048" y="2462342"/>
              <a:ext cx="1574413" cy="1974198"/>
              <a:chOff x="321666" y="3359301"/>
              <a:chExt cx="3049693" cy="3367789"/>
            </a:xfrm>
          </p:grpSpPr>
          <p:pic>
            <p:nvPicPr>
              <p:cNvPr id="33" name="Imagen 32" descr="Slalom logo Office 2.png"/>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93649" y="3359301"/>
                <a:ext cx="2595016" cy="1224019"/>
              </a:xfrm>
              <a:prstGeom prst="rect">
                <a:avLst/>
              </a:prstGeom>
            </p:spPr>
          </p:pic>
          <p:grpSp>
            <p:nvGrpSpPr>
              <p:cNvPr id="34" name="Agrupar 33"/>
              <p:cNvGrpSpPr/>
              <p:nvPr/>
            </p:nvGrpSpPr>
            <p:grpSpPr>
              <a:xfrm>
                <a:off x="321666" y="4988559"/>
                <a:ext cx="1383944" cy="1738531"/>
                <a:chOff x="860145" y="4780281"/>
                <a:chExt cx="1614445" cy="2028090"/>
              </a:xfrm>
            </p:grpSpPr>
            <p:pic>
              <p:nvPicPr>
                <p:cNvPr id="43" name="Imagen 42"/>
                <p:cNvPicPr>
                  <a:picLocks noChangeAspect="1"/>
                </p:cNvPicPr>
                <p:nvPr/>
              </p:nvPicPr>
              <p:blipFill>
                <a:blip r:embed="rId6"/>
                <a:stretch>
                  <a:fillRect/>
                </a:stretch>
              </p:blipFill>
              <p:spPr>
                <a:xfrm>
                  <a:off x="860145" y="4865271"/>
                  <a:ext cx="1549400" cy="1943100"/>
                </a:xfrm>
                <a:prstGeom prst="rect">
                  <a:avLst/>
                </a:prstGeom>
              </p:spPr>
            </p:pic>
            <p:grpSp>
              <p:nvGrpSpPr>
                <p:cNvPr id="44" name="Agrupar 43"/>
                <p:cNvGrpSpPr/>
                <p:nvPr/>
              </p:nvGrpSpPr>
              <p:grpSpPr>
                <a:xfrm>
                  <a:off x="1833665" y="4780281"/>
                  <a:ext cx="640925" cy="640925"/>
                  <a:chOff x="3021746" y="1492251"/>
                  <a:chExt cx="1612900" cy="1612900"/>
                </a:xfrm>
              </p:grpSpPr>
              <p:pic>
                <p:nvPicPr>
                  <p:cNvPr id="45" name="Imagen 44"/>
                  <p:cNvPicPr>
                    <a:picLocks noChangeAspect="1"/>
                  </p:cNvPicPr>
                  <p:nvPr/>
                </p:nvPicPr>
                <p:blipFill>
                  <a:blip r:embed="rId3"/>
                  <a:stretch>
                    <a:fillRect/>
                  </a:stretch>
                </p:blipFill>
                <p:spPr>
                  <a:xfrm>
                    <a:off x="3021746" y="1492251"/>
                    <a:ext cx="1612900" cy="1612900"/>
                  </a:xfrm>
                  <a:prstGeom prst="rect">
                    <a:avLst/>
                  </a:prstGeom>
                </p:spPr>
              </p:pic>
              <p:pic>
                <p:nvPicPr>
                  <p:cNvPr id="46" name="Imagen 45" descr="Slalom Logos-07.png"/>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3352859" y="1772677"/>
                    <a:ext cx="950674" cy="1052048"/>
                  </a:xfrm>
                  <a:prstGeom prst="rect">
                    <a:avLst/>
                  </a:prstGeom>
                </p:spPr>
              </p:pic>
            </p:grpSp>
          </p:grpSp>
          <p:grpSp>
            <p:nvGrpSpPr>
              <p:cNvPr id="35" name="Agrupar 34"/>
              <p:cNvGrpSpPr/>
              <p:nvPr/>
            </p:nvGrpSpPr>
            <p:grpSpPr>
              <a:xfrm>
                <a:off x="1987415" y="4988559"/>
                <a:ext cx="1383944" cy="1738531"/>
                <a:chOff x="860145" y="4780281"/>
                <a:chExt cx="1614445" cy="2028090"/>
              </a:xfrm>
            </p:grpSpPr>
            <p:pic>
              <p:nvPicPr>
                <p:cNvPr id="39" name="Imagen 38"/>
                <p:cNvPicPr>
                  <a:picLocks noChangeAspect="1"/>
                </p:cNvPicPr>
                <p:nvPr/>
              </p:nvPicPr>
              <p:blipFill>
                <a:blip r:embed="rId6"/>
                <a:stretch>
                  <a:fillRect/>
                </a:stretch>
              </p:blipFill>
              <p:spPr>
                <a:xfrm>
                  <a:off x="860145" y="4865271"/>
                  <a:ext cx="1549400" cy="1943100"/>
                </a:xfrm>
                <a:prstGeom prst="rect">
                  <a:avLst/>
                </a:prstGeom>
              </p:spPr>
            </p:pic>
            <p:grpSp>
              <p:nvGrpSpPr>
                <p:cNvPr id="40" name="Agrupar 39"/>
                <p:cNvGrpSpPr/>
                <p:nvPr/>
              </p:nvGrpSpPr>
              <p:grpSpPr>
                <a:xfrm>
                  <a:off x="1833665" y="4780281"/>
                  <a:ext cx="640925" cy="640925"/>
                  <a:chOff x="3021746" y="1492251"/>
                  <a:chExt cx="1612900" cy="1612900"/>
                </a:xfrm>
              </p:grpSpPr>
              <p:pic>
                <p:nvPicPr>
                  <p:cNvPr id="41" name="Imagen 40"/>
                  <p:cNvPicPr>
                    <a:picLocks noChangeAspect="1"/>
                  </p:cNvPicPr>
                  <p:nvPr/>
                </p:nvPicPr>
                <p:blipFill>
                  <a:blip r:embed="rId3"/>
                  <a:stretch>
                    <a:fillRect/>
                  </a:stretch>
                </p:blipFill>
                <p:spPr>
                  <a:xfrm>
                    <a:off x="3021746" y="1492251"/>
                    <a:ext cx="1612900" cy="1612900"/>
                  </a:xfrm>
                  <a:prstGeom prst="rect">
                    <a:avLst/>
                  </a:prstGeom>
                </p:spPr>
              </p:pic>
              <p:pic>
                <p:nvPicPr>
                  <p:cNvPr id="42" name="Imagen 41" descr="Slalom Logos-07.png"/>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3352859" y="1772677"/>
                    <a:ext cx="950674" cy="1052048"/>
                  </a:xfrm>
                  <a:prstGeom prst="rect">
                    <a:avLst/>
                  </a:prstGeom>
                </p:spPr>
              </p:pic>
            </p:grpSp>
          </p:grpSp>
          <p:cxnSp>
            <p:nvCxnSpPr>
              <p:cNvPr id="36" name="Conector angular 35"/>
              <p:cNvCxnSpPr>
                <a:stCxn id="38" idx="2"/>
                <a:endCxn id="43" idx="0"/>
              </p:cNvCxnSpPr>
              <p:nvPr/>
            </p:nvCxnSpPr>
            <p:spPr>
              <a:xfrm rot="5400000">
                <a:off x="929511" y="4285206"/>
                <a:ext cx="832458" cy="719961"/>
              </a:xfrm>
              <a:prstGeom prst="bentConnector3">
                <a:avLst>
                  <a:gd name="adj1" fmla="val 50000"/>
                </a:avLst>
              </a:prstGeom>
              <a:ln w="12700" cmpd="sng">
                <a:solidFill>
                  <a:srgbClr val="991647"/>
                </a:solidFill>
                <a:prstDash val="dot"/>
              </a:ln>
            </p:spPr>
            <p:style>
              <a:lnRef idx="2">
                <a:schemeClr val="accent1"/>
              </a:lnRef>
              <a:fillRef idx="0">
                <a:schemeClr val="accent1"/>
              </a:fillRef>
              <a:effectRef idx="1">
                <a:schemeClr val="accent1"/>
              </a:effectRef>
              <a:fontRef idx="minor">
                <a:schemeClr val="tx1"/>
              </a:fontRef>
            </p:style>
          </p:cxnSp>
          <p:cxnSp>
            <p:nvCxnSpPr>
              <p:cNvPr id="37" name="Conector angular 36"/>
              <p:cNvCxnSpPr>
                <a:stCxn id="38" idx="2"/>
                <a:endCxn id="39" idx="0"/>
              </p:cNvCxnSpPr>
              <p:nvPr/>
            </p:nvCxnSpPr>
            <p:spPr>
              <a:xfrm rot="16200000" flipH="1">
                <a:off x="1762385" y="4172292"/>
                <a:ext cx="832458" cy="945788"/>
              </a:xfrm>
              <a:prstGeom prst="bentConnector3">
                <a:avLst>
                  <a:gd name="adj1" fmla="val 50000"/>
                </a:avLst>
              </a:prstGeom>
              <a:ln w="12700" cmpd="sng">
                <a:solidFill>
                  <a:srgbClr val="991647"/>
                </a:solidFill>
                <a:prstDash val="dot"/>
              </a:ln>
            </p:spPr>
            <p:style>
              <a:lnRef idx="2">
                <a:schemeClr val="accent1"/>
              </a:lnRef>
              <a:fillRef idx="0">
                <a:schemeClr val="accent1"/>
              </a:fillRef>
              <a:effectRef idx="1">
                <a:schemeClr val="accent1"/>
              </a:effectRef>
              <a:fontRef idx="minor">
                <a:schemeClr val="tx1"/>
              </a:fontRef>
            </p:style>
          </p:cxnSp>
          <p:sp>
            <p:nvSpPr>
              <p:cNvPr id="38" name="Rectángulo 37"/>
              <p:cNvSpPr/>
              <p:nvPr/>
            </p:nvSpPr>
            <p:spPr>
              <a:xfrm>
                <a:off x="872845" y="3897336"/>
                <a:ext cx="1665749" cy="331621"/>
              </a:xfrm>
              <a:prstGeom prst="rect">
                <a:avLst/>
              </a:prstGeom>
              <a:no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grpSp>
      </p:grpSp>
      <p:cxnSp>
        <p:nvCxnSpPr>
          <p:cNvPr id="47" name="Conector angular 46"/>
          <p:cNvCxnSpPr>
            <a:stCxn id="15" idx="2"/>
            <a:endCxn id="31" idx="2"/>
          </p:cNvCxnSpPr>
          <p:nvPr/>
        </p:nvCxnSpPr>
        <p:spPr>
          <a:xfrm rot="16200000" flipH="1">
            <a:off x="5391457" y="2628573"/>
            <a:ext cx="1005674" cy="2714043"/>
          </a:xfrm>
          <a:prstGeom prst="bentConnector2">
            <a:avLst/>
          </a:prstGeom>
          <a:ln>
            <a:solidFill>
              <a:srgbClr val="991647"/>
            </a:solidFill>
          </a:ln>
        </p:spPr>
        <p:style>
          <a:lnRef idx="2">
            <a:schemeClr val="accent1"/>
          </a:lnRef>
          <a:fillRef idx="0">
            <a:schemeClr val="accent1"/>
          </a:fillRef>
          <a:effectRef idx="1">
            <a:schemeClr val="accent1"/>
          </a:effectRef>
          <a:fontRef idx="minor">
            <a:schemeClr val="tx1"/>
          </a:fontRef>
        </p:style>
      </p:cxnSp>
      <p:cxnSp>
        <p:nvCxnSpPr>
          <p:cNvPr id="48" name="Conector angular 47"/>
          <p:cNvCxnSpPr>
            <a:stCxn id="14" idx="3"/>
            <a:endCxn id="31" idx="2"/>
          </p:cNvCxnSpPr>
          <p:nvPr/>
        </p:nvCxnSpPr>
        <p:spPr>
          <a:xfrm flipV="1">
            <a:off x="6228184" y="4488432"/>
            <a:ext cx="1023132" cy="385084"/>
          </a:xfrm>
          <a:prstGeom prst="bentConnector3">
            <a:avLst>
              <a:gd name="adj1" fmla="val 50000"/>
            </a:avLst>
          </a:prstGeom>
          <a:ln>
            <a:solidFill>
              <a:srgbClr val="991647"/>
            </a:solidFill>
          </a:ln>
        </p:spPr>
        <p:style>
          <a:lnRef idx="2">
            <a:schemeClr val="accent1"/>
          </a:lnRef>
          <a:fillRef idx="0">
            <a:schemeClr val="accent1"/>
          </a:fillRef>
          <a:effectRef idx="1">
            <a:schemeClr val="accent1"/>
          </a:effectRef>
          <a:fontRef idx="minor">
            <a:schemeClr val="tx1"/>
          </a:fontRef>
        </p:style>
      </p:cxnSp>
      <p:sp>
        <p:nvSpPr>
          <p:cNvPr id="49" name="Rectangle 44"/>
          <p:cNvSpPr/>
          <p:nvPr/>
        </p:nvSpPr>
        <p:spPr>
          <a:xfrm>
            <a:off x="1930101" y="2376756"/>
            <a:ext cx="4488782" cy="830997"/>
          </a:xfrm>
          <a:prstGeom prst="rect">
            <a:avLst/>
          </a:prstGeom>
        </p:spPr>
        <p:txBody>
          <a:bodyPr wrap="square">
            <a:spAutoFit/>
          </a:bodyPr>
          <a:lstStyle/>
          <a:p>
            <a:r>
              <a:rPr lang="en-US" sz="4800" b="1" dirty="0" smtClean="0">
                <a:solidFill>
                  <a:srgbClr val="550A4F"/>
                </a:solidFill>
                <a:latin typeface="Aharoni" panose="02010803020104030203" pitchFamily="2" charset="-79"/>
                <a:cs typeface="Aharoni" panose="02010803020104030203" pitchFamily="2" charset="-79"/>
              </a:rPr>
              <a:t>legal</a:t>
            </a:r>
            <a:endParaRPr lang="en-US" sz="5400" b="1" dirty="0" smtClean="0">
              <a:solidFill>
                <a:srgbClr val="550A4F"/>
              </a:solidFill>
              <a:latin typeface="Aharoni" panose="02010803020104030203" pitchFamily="2" charset="-79"/>
              <a:cs typeface="Aharoni" panose="02010803020104030203" pitchFamily="2" charset="-79"/>
            </a:endParaRPr>
          </a:p>
        </p:txBody>
      </p:sp>
      <p:sp>
        <p:nvSpPr>
          <p:cNvPr id="50" name="Rectangle 44"/>
          <p:cNvSpPr/>
          <p:nvPr/>
        </p:nvSpPr>
        <p:spPr>
          <a:xfrm>
            <a:off x="1379362" y="5128277"/>
            <a:ext cx="3312368" cy="584776"/>
          </a:xfrm>
          <a:prstGeom prst="rect">
            <a:avLst/>
          </a:prstGeom>
        </p:spPr>
        <p:txBody>
          <a:bodyPr wrap="square">
            <a:spAutoFit/>
          </a:bodyPr>
          <a:lstStyle/>
          <a:p>
            <a:r>
              <a:rPr lang="en-US" sz="3200" b="1" dirty="0" smtClean="0">
                <a:solidFill>
                  <a:srgbClr val="550A4F"/>
                </a:solidFill>
                <a:latin typeface="Aharoni" panose="02010803020104030203" pitchFamily="2" charset="-79"/>
                <a:cs typeface="Aharoni" panose="02010803020104030203" pitchFamily="2" charset="-79"/>
              </a:rPr>
              <a:t>technical</a:t>
            </a:r>
          </a:p>
        </p:txBody>
      </p:sp>
      <p:sp>
        <p:nvSpPr>
          <p:cNvPr id="15" name="Rectangle 14"/>
          <p:cNvSpPr/>
          <p:nvPr/>
        </p:nvSpPr>
        <p:spPr>
          <a:xfrm>
            <a:off x="408077" y="1268760"/>
            <a:ext cx="8258392" cy="2213998"/>
          </a:xfrm>
          <a:prstGeom prst="rect">
            <a:avLst/>
          </a:prstGeom>
          <a:noFill/>
          <a:ln>
            <a:solidFill>
              <a:srgbClr val="86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1" name="Imagen 50"/>
          <p:cNvPicPr>
            <a:picLocks noChangeAspect="1"/>
          </p:cNvPicPr>
          <p:nvPr/>
        </p:nvPicPr>
        <p:blipFill>
          <a:blip r:embed="rId8"/>
          <a:stretch>
            <a:fillRect/>
          </a:stretch>
        </p:blipFill>
        <p:spPr>
          <a:xfrm>
            <a:off x="179512" y="188640"/>
            <a:ext cx="1003300" cy="787400"/>
          </a:xfrm>
          <a:prstGeom prst="rect">
            <a:avLst/>
          </a:prstGeom>
        </p:spPr>
      </p:pic>
      <p:pic>
        <p:nvPicPr>
          <p:cNvPr id="1026" name="Picture 2" descr="C:\Users\a528441\Google Drive\_Projects\Slalom\WP 1 - Communication\Logo\_Logo\SlalomLogo-Clear.png"/>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273825" y="-459432"/>
            <a:ext cx="4125745" cy="194663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67539599"/>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ie de página 1"/>
          <p:cNvSpPr>
            <a:spLocks noGrp="1"/>
          </p:cNvSpPr>
          <p:nvPr>
            <p:ph type="ftr" sz="quarter" idx="11"/>
          </p:nvPr>
        </p:nvSpPr>
        <p:spPr/>
        <p:txBody>
          <a:bodyPr/>
          <a:lstStyle/>
          <a:p>
            <a:r>
              <a:rPr lang="en-US" smtClean="0"/>
              <a:t>SLALOM Project</a:t>
            </a:r>
            <a:endParaRPr lang="en-US"/>
          </a:p>
        </p:txBody>
      </p:sp>
      <p:sp>
        <p:nvSpPr>
          <p:cNvPr id="3" name="Marcador de número de diapositiva 2"/>
          <p:cNvSpPr>
            <a:spLocks noGrp="1"/>
          </p:cNvSpPr>
          <p:nvPr>
            <p:ph type="sldNum" sz="quarter" idx="12"/>
          </p:nvPr>
        </p:nvSpPr>
        <p:spPr/>
        <p:txBody>
          <a:bodyPr/>
          <a:lstStyle/>
          <a:p>
            <a:fld id="{C4196F68-A0B8-452C-81CA-EDBF194EC3CD}" type="slidenum">
              <a:rPr lang="en-US" smtClean="0"/>
              <a:t>14</a:t>
            </a:fld>
            <a:endParaRPr lang="en-US"/>
          </a:p>
        </p:txBody>
      </p:sp>
      <p:sp>
        <p:nvSpPr>
          <p:cNvPr id="6" name="Rectangle 30"/>
          <p:cNvSpPr/>
          <p:nvPr/>
        </p:nvSpPr>
        <p:spPr>
          <a:xfrm>
            <a:off x="611560" y="116632"/>
            <a:ext cx="8280920" cy="707886"/>
          </a:xfrm>
          <a:prstGeom prst="rect">
            <a:avLst/>
          </a:prstGeom>
        </p:spPr>
        <p:txBody>
          <a:bodyPr wrap="square">
            <a:spAutoFit/>
          </a:bodyPr>
          <a:lstStyle/>
          <a:p>
            <a:pPr algn="r"/>
            <a:r>
              <a:rPr lang="en-US" sz="2400" b="1" dirty="0" smtClean="0">
                <a:solidFill>
                  <a:srgbClr val="991647"/>
                </a:solidFill>
              </a:rPr>
              <a:t>SLALOM </a:t>
            </a:r>
            <a:r>
              <a:rPr lang="en-US" sz="4000" b="1" dirty="0" smtClean="0">
                <a:solidFill>
                  <a:srgbClr val="550A4F"/>
                </a:solidFill>
              </a:rPr>
              <a:t>SLA Legal Terms</a:t>
            </a:r>
            <a:endParaRPr lang="en-US" sz="2400" b="1" dirty="0">
              <a:solidFill>
                <a:srgbClr val="991647"/>
              </a:solidFill>
            </a:endParaRPr>
          </a:p>
        </p:txBody>
      </p:sp>
      <p:sp>
        <p:nvSpPr>
          <p:cNvPr id="49" name="Rectangle 44"/>
          <p:cNvSpPr/>
          <p:nvPr/>
        </p:nvSpPr>
        <p:spPr>
          <a:xfrm>
            <a:off x="323528" y="2344812"/>
            <a:ext cx="8496944" cy="3170099"/>
          </a:xfrm>
          <a:prstGeom prst="rect">
            <a:avLst/>
          </a:prstGeom>
        </p:spPr>
        <p:txBody>
          <a:bodyPr wrap="square">
            <a:spAutoFit/>
          </a:bodyPr>
          <a:lstStyle/>
          <a:p>
            <a:pPr algn="ctr"/>
            <a:r>
              <a:rPr lang="en-US" sz="2800" b="1" dirty="0">
                <a:solidFill>
                  <a:srgbClr val="860000"/>
                </a:solidFill>
                <a:latin typeface="Aharoni" panose="02010803020104030203" pitchFamily="2" charset="-79"/>
                <a:cs typeface="Aharoni" panose="02010803020104030203" pitchFamily="2" charset="-79"/>
              </a:rPr>
              <a:t>S</a:t>
            </a:r>
            <a:r>
              <a:rPr lang="en-US" sz="2800" b="1" dirty="0" smtClean="0">
                <a:solidFill>
                  <a:srgbClr val="860000"/>
                </a:solidFill>
                <a:latin typeface="Aharoni" panose="02010803020104030203" pitchFamily="2" charset="-79"/>
                <a:cs typeface="Aharoni" panose="02010803020104030203" pitchFamily="2" charset="-79"/>
              </a:rPr>
              <a:t>imply put, </a:t>
            </a:r>
            <a:r>
              <a:rPr lang="en-US" sz="3600" b="1" dirty="0" smtClean="0">
                <a:solidFill>
                  <a:srgbClr val="79056B"/>
                </a:solidFill>
                <a:latin typeface="Aharoni" panose="02010803020104030203" pitchFamily="2" charset="-79"/>
                <a:cs typeface="Aharoni" panose="02010803020104030203" pitchFamily="2" charset="-79"/>
              </a:rPr>
              <a:t>an </a:t>
            </a:r>
            <a:r>
              <a:rPr lang="en-US" sz="3600" b="1" dirty="0">
                <a:solidFill>
                  <a:srgbClr val="79056B"/>
                </a:solidFill>
                <a:latin typeface="Aharoni" panose="02010803020104030203" pitchFamily="2" charset="-79"/>
                <a:cs typeface="Aharoni" panose="02010803020104030203" pitchFamily="2" charset="-79"/>
              </a:rPr>
              <a:t>SLA is nothing more than a type of contract between two parties, the Cloud Consumer and the Cloud Provider</a:t>
            </a:r>
            <a:r>
              <a:rPr lang="en-US" sz="2800" b="1" dirty="0">
                <a:solidFill>
                  <a:srgbClr val="79056B"/>
                </a:solidFill>
                <a:latin typeface="Aharoni" panose="02010803020104030203" pitchFamily="2" charset="-79"/>
                <a:cs typeface="Aharoni" panose="02010803020104030203" pitchFamily="2" charset="-79"/>
              </a:rPr>
              <a:t>, </a:t>
            </a:r>
            <a:r>
              <a:rPr lang="en-US" sz="2800" b="1" dirty="0">
                <a:solidFill>
                  <a:srgbClr val="860000"/>
                </a:solidFill>
                <a:latin typeface="Aharoni" panose="02010803020104030203" pitchFamily="2" charset="-79"/>
                <a:cs typeface="Aharoni" panose="02010803020104030203" pitchFamily="2" charset="-79"/>
              </a:rPr>
              <a:t>where SLAs dictate the quality and type of service that will be provided to the client for a price. </a:t>
            </a:r>
            <a:endParaRPr lang="en-US" sz="2800" b="1" dirty="0" smtClean="0">
              <a:solidFill>
                <a:srgbClr val="860000"/>
              </a:solidFill>
              <a:latin typeface="Aharoni" panose="02010803020104030203" pitchFamily="2" charset="-79"/>
              <a:cs typeface="Aharoni" panose="02010803020104030203" pitchFamily="2" charset="-79"/>
            </a:endParaRPr>
          </a:p>
        </p:txBody>
      </p:sp>
      <p:sp>
        <p:nvSpPr>
          <p:cNvPr id="9" name="Rectangle 30"/>
          <p:cNvSpPr/>
          <p:nvPr/>
        </p:nvSpPr>
        <p:spPr>
          <a:xfrm>
            <a:off x="827584" y="1196752"/>
            <a:ext cx="7397492" cy="461665"/>
          </a:xfrm>
          <a:prstGeom prst="rect">
            <a:avLst/>
          </a:prstGeom>
        </p:spPr>
        <p:txBody>
          <a:bodyPr wrap="square">
            <a:spAutoFit/>
          </a:bodyPr>
          <a:lstStyle/>
          <a:p>
            <a:pPr algn="ctr"/>
            <a:r>
              <a:rPr lang="en-US" sz="2400" dirty="0" smtClean="0">
                <a:solidFill>
                  <a:srgbClr val="C15037"/>
                </a:solidFill>
                <a:latin typeface="Arial Black"/>
                <a:cs typeface="Arial Black"/>
              </a:rPr>
              <a:t>What are SLAs in practice?</a:t>
            </a:r>
            <a:endParaRPr lang="en-US" sz="2400" dirty="0">
              <a:solidFill>
                <a:srgbClr val="C15037"/>
              </a:solidFill>
              <a:latin typeface="Arial Black"/>
              <a:cs typeface="Arial Black"/>
            </a:endParaRPr>
          </a:p>
        </p:txBody>
      </p:sp>
    </p:spTree>
    <p:extLst>
      <p:ext uri="{BB962C8B-B14F-4D97-AF65-F5344CB8AC3E}">
        <p14:creationId xmlns:p14="http://schemas.microsoft.com/office/powerpoint/2010/main" val="3929217264"/>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número de diapositiva 2"/>
          <p:cNvSpPr>
            <a:spLocks noGrp="1"/>
          </p:cNvSpPr>
          <p:nvPr>
            <p:ph type="sldNum" sz="quarter" idx="12"/>
          </p:nvPr>
        </p:nvSpPr>
        <p:spPr/>
        <p:txBody>
          <a:bodyPr/>
          <a:lstStyle/>
          <a:p>
            <a:fld id="{C4196F68-A0B8-452C-81CA-EDBF194EC3CD}" type="slidenum">
              <a:rPr lang="en-US" smtClean="0"/>
              <a:t>15</a:t>
            </a:fld>
            <a:endParaRPr lang="en-US"/>
          </a:p>
        </p:txBody>
      </p:sp>
      <p:sp>
        <p:nvSpPr>
          <p:cNvPr id="6" name="Rectangle 30"/>
          <p:cNvSpPr/>
          <p:nvPr/>
        </p:nvSpPr>
        <p:spPr>
          <a:xfrm>
            <a:off x="611560" y="116632"/>
            <a:ext cx="8280920" cy="707886"/>
          </a:xfrm>
          <a:prstGeom prst="rect">
            <a:avLst/>
          </a:prstGeom>
        </p:spPr>
        <p:txBody>
          <a:bodyPr wrap="square">
            <a:spAutoFit/>
          </a:bodyPr>
          <a:lstStyle/>
          <a:p>
            <a:pPr algn="r"/>
            <a:r>
              <a:rPr lang="en-US" sz="2400" b="1" dirty="0" smtClean="0">
                <a:solidFill>
                  <a:srgbClr val="991647"/>
                </a:solidFill>
              </a:rPr>
              <a:t>SLALOM </a:t>
            </a:r>
            <a:r>
              <a:rPr lang="en-US" sz="4000" b="1" dirty="0" smtClean="0">
                <a:solidFill>
                  <a:srgbClr val="550A4F"/>
                </a:solidFill>
              </a:rPr>
              <a:t>SLA Legal Terms</a:t>
            </a:r>
            <a:endParaRPr lang="en-US" sz="2400" b="1" dirty="0">
              <a:solidFill>
                <a:srgbClr val="991647"/>
              </a:solidFill>
            </a:endParaRPr>
          </a:p>
        </p:txBody>
      </p:sp>
      <p:sp>
        <p:nvSpPr>
          <p:cNvPr id="8" name="Rectangle 44"/>
          <p:cNvSpPr/>
          <p:nvPr/>
        </p:nvSpPr>
        <p:spPr>
          <a:xfrm>
            <a:off x="323528" y="1700808"/>
            <a:ext cx="8496944" cy="4970591"/>
          </a:xfrm>
          <a:prstGeom prst="rect">
            <a:avLst/>
          </a:prstGeom>
        </p:spPr>
        <p:txBody>
          <a:bodyPr wrap="square">
            <a:spAutoFit/>
          </a:bodyPr>
          <a:lstStyle/>
          <a:p>
            <a:pPr algn="ctr"/>
            <a:r>
              <a:rPr lang="en-US" sz="2200" b="1" dirty="0" smtClean="0">
                <a:solidFill>
                  <a:srgbClr val="550A4F"/>
                </a:solidFill>
                <a:latin typeface="Aharoni" panose="02010803020104030203" pitchFamily="2" charset="-79"/>
                <a:cs typeface="Aharoni" panose="02010803020104030203" pitchFamily="2" charset="-79"/>
              </a:rPr>
              <a:t>Cloud </a:t>
            </a:r>
            <a:r>
              <a:rPr lang="en-US" sz="2200" b="1" dirty="0">
                <a:solidFill>
                  <a:srgbClr val="550A4F"/>
                </a:solidFill>
                <a:latin typeface="Aharoni" panose="02010803020104030203" pitchFamily="2" charset="-79"/>
                <a:cs typeface="Aharoni" panose="02010803020104030203" pitchFamily="2" charset="-79"/>
              </a:rPr>
              <a:t>consumer and </a:t>
            </a:r>
            <a:r>
              <a:rPr lang="en-US" sz="2200" b="1" dirty="0" smtClean="0">
                <a:solidFill>
                  <a:srgbClr val="550A4F"/>
                </a:solidFill>
                <a:latin typeface="Aharoni" panose="02010803020104030203" pitchFamily="2" charset="-79"/>
                <a:cs typeface="Aharoni" panose="02010803020104030203" pitchFamily="2" charset="-79"/>
              </a:rPr>
              <a:t>Cloud </a:t>
            </a:r>
            <a:r>
              <a:rPr lang="en-US" sz="2200" b="1" dirty="0">
                <a:solidFill>
                  <a:srgbClr val="550A4F"/>
                </a:solidFill>
                <a:latin typeface="Aharoni" panose="02010803020104030203" pitchFamily="2" charset="-79"/>
                <a:cs typeface="Aharoni" panose="02010803020104030203" pitchFamily="2" charset="-79"/>
              </a:rPr>
              <a:t>provider </a:t>
            </a:r>
            <a:r>
              <a:rPr lang="en-US" sz="2200" b="1" dirty="0" smtClean="0">
                <a:solidFill>
                  <a:srgbClr val="550A4F"/>
                </a:solidFill>
                <a:latin typeface="Aharoni" panose="02010803020104030203" pitchFamily="2" charset="-79"/>
                <a:cs typeface="Aharoni" panose="02010803020104030203" pitchFamily="2" charset="-79"/>
              </a:rPr>
              <a:t>must have a legal document with the </a:t>
            </a:r>
            <a:r>
              <a:rPr lang="en-US" sz="2200" b="1" dirty="0">
                <a:solidFill>
                  <a:srgbClr val="550A4F"/>
                </a:solidFill>
                <a:latin typeface="Aharoni" panose="02010803020104030203" pitchFamily="2" charset="-79"/>
                <a:cs typeface="Aharoni" panose="02010803020104030203" pitchFamily="2" charset="-79"/>
              </a:rPr>
              <a:t>agreement </a:t>
            </a:r>
            <a:r>
              <a:rPr lang="en-US" sz="2200" b="1" dirty="0" smtClean="0">
                <a:solidFill>
                  <a:srgbClr val="550A4F"/>
                </a:solidFill>
                <a:latin typeface="Aharoni" panose="02010803020104030203" pitchFamily="2" charset="-79"/>
                <a:cs typeface="Aharoni" panose="02010803020104030203" pitchFamily="2" charset="-79"/>
              </a:rPr>
              <a:t>to effectively work </a:t>
            </a:r>
            <a:r>
              <a:rPr lang="en-US" sz="2200" b="1" dirty="0" smtClean="0">
                <a:solidFill>
                  <a:srgbClr val="550A4F"/>
                </a:solidFill>
                <a:latin typeface="Aharoni" panose="02010803020104030203" pitchFamily="2" charset="-79"/>
                <a:cs typeface="Aharoni" panose="02010803020104030203" pitchFamily="2" charset="-79"/>
              </a:rPr>
              <a:t>together. This </a:t>
            </a:r>
            <a:r>
              <a:rPr lang="en-US" sz="2200" b="1" dirty="0">
                <a:solidFill>
                  <a:srgbClr val="550A4F"/>
                </a:solidFill>
                <a:latin typeface="Aharoni" panose="02010803020104030203" pitchFamily="2" charset="-79"/>
                <a:cs typeface="Aharoni" panose="02010803020104030203" pitchFamily="2" charset="-79"/>
              </a:rPr>
              <a:t>document will state in fancy contract language all technical and business requirements from both sides. </a:t>
            </a:r>
            <a:endParaRPr lang="en-US" sz="2200" b="1" dirty="0" smtClean="0">
              <a:solidFill>
                <a:srgbClr val="550A4F"/>
              </a:solidFill>
              <a:latin typeface="Aharoni" panose="02010803020104030203" pitchFamily="2" charset="-79"/>
              <a:cs typeface="Aharoni" panose="02010803020104030203" pitchFamily="2" charset="-79"/>
            </a:endParaRPr>
          </a:p>
          <a:p>
            <a:pPr algn="ctr"/>
            <a:endParaRPr lang="en-US" sz="1050" b="1" dirty="0" smtClean="0">
              <a:solidFill>
                <a:srgbClr val="550A4F"/>
              </a:solidFill>
              <a:latin typeface="Aharoni" panose="02010803020104030203" pitchFamily="2" charset="-79"/>
              <a:cs typeface="Aharoni" panose="02010803020104030203" pitchFamily="2" charset="-79"/>
            </a:endParaRPr>
          </a:p>
          <a:p>
            <a:pPr algn="ctr"/>
            <a:endParaRPr lang="en-US" sz="1050" b="1" dirty="0">
              <a:solidFill>
                <a:srgbClr val="550A4F"/>
              </a:solidFill>
              <a:latin typeface="Aharoni" panose="02010803020104030203" pitchFamily="2" charset="-79"/>
              <a:cs typeface="Aharoni" panose="02010803020104030203" pitchFamily="2" charset="-79"/>
            </a:endParaRPr>
          </a:p>
          <a:p>
            <a:pPr algn="ctr"/>
            <a:r>
              <a:rPr lang="en-US" sz="2400" b="1" dirty="0" smtClean="0">
                <a:solidFill>
                  <a:srgbClr val="550A4F"/>
                </a:solidFill>
                <a:latin typeface="Aharoni" panose="02010803020104030203" pitchFamily="2" charset="-79"/>
                <a:cs typeface="Aharoni" panose="02010803020104030203" pitchFamily="2" charset="-79"/>
              </a:rPr>
              <a:t>Therefore</a:t>
            </a:r>
            <a:r>
              <a:rPr lang="en-US" sz="2400" b="1" dirty="0">
                <a:solidFill>
                  <a:srgbClr val="550A4F"/>
                </a:solidFill>
                <a:latin typeface="Aharoni" panose="02010803020104030203" pitchFamily="2" charset="-79"/>
                <a:cs typeface="Aharoni" panose="02010803020104030203" pitchFamily="2" charset="-79"/>
              </a:rPr>
              <a:t>, </a:t>
            </a:r>
            <a:r>
              <a:rPr lang="en-US" sz="3200" b="1" dirty="0">
                <a:solidFill>
                  <a:srgbClr val="79056B"/>
                </a:solidFill>
                <a:latin typeface="Aharoni" panose="02010803020104030203" pitchFamily="2" charset="-79"/>
                <a:cs typeface="Aharoni" panose="02010803020104030203" pitchFamily="2" charset="-79"/>
              </a:rPr>
              <a:t>the best SLAs are those that look after the interests of both parties</a:t>
            </a:r>
            <a:r>
              <a:rPr lang="en-US" sz="3200" b="1" dirty="0">
                <a:solidFill>
                  <a:srgbClr val="550A4F"/>
                </a:solidFill>
                <a:latin typeface="Aharoni" panose="02010803020104030203" pitchFamily="2" charset="-79"/>
                <a:cs typeface="Aharoni" panose="02010803020104030203" pitchFamily="2" charset="-79"/>
              </a:rPr>
              <a:t>,</a:t>
            </a:r>
            <a:r>
              <a:rPr lang="en-US" sz="2400" b="1" dirty="0">
                <a:solidFill>
                  <a:srgbClr val="550A4F"/>
                </a:solidFill>
                <a:latin typeface="Aharoni" panose="02010803020104030203" pitchFamily="2" charset="-79"/>
                <a:cs typeface="Aharoni" panose="02010803020104030203" pitchFamily="2" charset="-79"/>
              </a:rPr>
              <a:t> a balance between being thorough, fair and clear on the one </a:t>
            </a:r>
            <a:r>
              <a:rPr lang="en-US" sz="2400" b="1" dirty="0" smtClean="0">
                <a:solidFill>
                  <a:srgbClr val="550A4F"/>
                </a:solidFill>
                <a:latin typeface="Aharoni" panose="02010803020104030203" pitchFamily="2" charset="-79"/>
                <a:cs typeface="Aharoni" panose="02010803020104030203" pitchFamily="2" charset="-79"/>
              </a:rPr>
              <a:t>side; </a:t>
            </a:r>
            <a:r>
              <a:rPr lang="en-US" sz="2400" b="1" dirty="0">
                <a:solidFill>
                  <a:srgbClr val="550A4F"/>
                </a:solidFill>
                <a:latin typeface="Aharoni" panose="02010803020104030203" pitchFamily="2" charset="-79"/>
                <a:cs typeface="Aharoni" panose="02010803020104030203" pitchFamily="2" charset="-79"/>
              </a:rPr>
              <a:t>while not being overly onerous on the service provider on the other side. </a:t>
            </a:r>
            <a:r>
              <a:rPr lang="en-US" sz="3200" b="1" dirty="0" smtClean="0">
                <a:solidFill>
                  <a:srgbClr val="79056B"/>
                </a:solidFill>
                <a:latin typeface="Aharoni" panose="02010803020104030203" pitchFamily="2" charset="-79"/>
                <a:cs typeface="Aharoni" panose="02010803020104030203" pitchFamily="2" charset="-79"/>
              </a:rPr>
              <a:t>SLALOM </a:t>
            </a:r>
            <a:r>
              <a:rPr lang="en-US" sz="3200" b="1" dirty="0">
                <a:solidFill>
                  <a:srgbClr val="79056B"/>
                </a:solidFill>
                <a:latin typeface="Aharoni" panose="02010803020104030203" pitchFamily="2" charset="-79"/>
                <a:cs typeface="Aharoni" panose="02010803020104030203" pitchFamily="2" charset="-79"/>
              </a:rPr>
              <a:t>is based on common ground and best practice for both sides of the equation. </a:t>
            </a:r>
            <a:endParaRPr lang="en-US" sz="3200" b="1" dirty="0" smtClean="0">
              <a:solidFill>
                <a:srgbClr val="79056B"/>
              </a:solidFill>
              <a:latin typeface="Aharoni" panose="02010803020104030203" pitchFamily="2" charset="-79"/>
              <a:cs typeface="Aharoni" panose="02010803020104030203" pitchFamily="2" charset="-79"/>
            </a:endParaRPr>
          </a:p>
        </p:txBody>
      </p:sp>
      <p:sp>
        <p:nvSpPr>
          <p:cNvPr id="9" name="Rectangle 30"/>
          <p:cNvSpPr/>
          <p:nvPr/>
        </p:nvSpPr>
        <p:spPr>
          <a:xfrm>
            <a:off x="827584" y="1196752"/>
            <a:ext cx="7397492" cy="461665"/>
          </a:xfrm>
          <a:prstGeom prst="rect">
            <a:avLst/>
          </a:prstGeom>
        </p:spPr>
        <p:txBody>
          <a:bodyPr wrap="square">
            <a:spAutoFit/>
          </a:bodyPr>
          <a:lstStyle/>
          <a:p>
            <a:pPr algn="ctr"/>
            <a:r>
              <a:rPr lang="en-US" sz="2400" dirty="0" smtClean="0">
                <a:solidFill>
                  <a:srgbClr val="C15037"/>
                </a:solidFill>
                <a:latin typeface="Arial Black"/>
                <a:cs typeface="Arial Black"/>
              </a:rPr>
              <a:t>What are SLAs in practice?</a:t>
            </a:r>
            <a:endParaRPr lang="en-US" sz="2400" dirty="0">
              <a:solidFill>
                <a:srgbClr val="C15037"/>
              </a:solidFill>
              <a:latin typeface="Arial Black"/>
              <a:cs typeface="Arial Black"/>
            </a:endParaRPr>
          </a:p>
        </p:txBody>
      </p:sp>
    </p:spTree>
    <p:extLst>
      <p:ext uri="{BB962C8B-B14F-4D97-AF65-F5344CB8AC3E}">
        <p14:creationId xmlns:p14="http://schemas.microsoft.com/office/powerpoint/2010/main" val="3447249587"/>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ie de página 1"/>
          <p:cNvSpPr>
            <a:spLocks noGrp="1"/>
          </p:cNvSpPr>
          <p:nvPr>
            <p:ph type="ftr" sz="quarter" idx="11"/>
          </p:nvPr>
        </p:nvSpPr>
        <p:spPr/>
        <p:txBody>
          <a:bodyPr/>
          <a:lstStyle/>
          <a:p>
            <a:r>
              <a:rPr lang="en-US" smtClean="0"/>
              <a:t>SLALOM Project</a:t>
            </a:r>
            <a:endParaRPr lang="en-US"/>
          </a:p>
        </p:txBody>
      </p:sp>
      <p:sp>
        <p:nvSpPr>
          <p:cNvPr id="3" name="Marcador de número de diapositiva 2"/>
          <p:cNvSpPr>
            <a:spLocks noGrp="1"/>
          </p:cNvSpPr>
          <p:nvPr>
            <p:ph type="sldNum" sz="quarter" idx="12"/>
          </p:nvPr>
        </p:nvSpPr>
        <p:spPr/>
        <p:txBody>
          <a:bodyPr/>
          <a:lstStyle/>
          <a:p>
            <a:fld id="{C4196F68-A0B8-452C-81CA-EDBF194EC3CD}" type="slidenum">
              <a:rPr lang="en-US" smtClean="0"/>
              <a:t>16</a:t>
            </a:fld>
            <a:endParaRPr lang="en-US"/>
          </a:p>
        </p:txBody>
      </p:sp>
      <p:sp>
        <p:nvSpPr>
          <p:cNvPr id="6" name="Rectangle 30"/>
          <p:cNvSpPr/>
          <p:nvPr/>
        </p:nvSpPr>
        <p:spPr>
          <a:xfrm>
            <a:off x="611560" y="116632"/>
            <a:ext cx="8280920" cy="707886"/>
          </a:xfrm>
          <a:prstGeom prst="rect">
            <a:avLst/>
          </a:prstGeom>
        </p:spPr>
        <p:txBody>
          <a:bodyPr wrap="square">
            <a:spAutoFit/>
          </a:bodyPr>
          <a:lstStyle/>
          <a:p>
            <a:pPr algn="r"/>
            <a:r>
              <a:rPr lang="en-US" sz="2400" b="1" dirty="0" smtClean="0">
                <a:solidFill>
                  <a:srgbClr val="991647"/>
                </a:solidFill>
              </a:rPr>
              <a:t>SLALOM </a:t>
            </a:r>
            <a:r>
              <a:rPr lang="en-US" sz="4000" b="1" dirty="0" smtClean="0">
                <a:solidFill>
                  <a:srgbClr val="550A4F"/>
                </a:solidFill>
              </a:rPr>
              <a:t>SLA Legal Terms</a:t>
            </a:r>
            <a:endParaRPr lang="en-US" sz="2400" b="1" dirty="0">
              <a:solidFill>
                <a:srgbClr val="991647"/>
              </a:solidFill>
            </a:endParaRPr>
          </a:p>
        </p:txBody>
      </p:sp>
      <p:sp>
        <p:nvSpPr>
          <p:cNvPr id="9" name="Rectangle 8"/>
          <p:cNvSpPr/>
          <p:nvPr/>
        </p:nvSpPr>
        <p:spPr>
          <a:xfrm>
            <a:off x="379791" y="2780928"/>
            <a:ext cx="8368673" cy="3331681"/>
          </a:xfrm>
          <a:prstGeom prst="rect">
            <a:avLst/>
          </a:prstGeom>
        </p:spPr>
        <p:txBody>
          <a:bodyPr wrap="square">
            <a:spAutoFit/>
          </a:bodyPr>
          <a:lstStyle/>
          <a:p>
            <a:pPr algn="ctr"/>
            <a:r>
              <a:rPr lang="en-GB" sz="2400" b="1" dirty="0">
                <a:solidFill>
                  <a:srgbClr val="991647"/>
                </a:solidFill>
              </a:rPr>
              <a:t>The MSA is structured in a way that provides a main umbrella for common </a:t>
            </a:r>
            <a:r>
              <a:rPr lang="en-GB" sz="2400" b="1" dirty="0" smtClean="0">
                <a:solidFill>
                  <a:srgbClr val="991647"/>
                </a:solidFill>
              </a:rPr>
              <a:t>legal aspects and  delegates </a:t>
            </a:r>
            <a:r>
              <a:rPr lang="en-GB" sz="2400" b="1" dirty="0">
                <a:solidFill>
                  <a:srgbClr val="991647"/>
                </a:solidFill>
              </a:rPr>
              <a:t>the specifics to annexes in which concrete aspects are detailed. </a:t>
            </a:r>
            <a:endParaRPr lang="en-GB" sz="2400" b="1" dirty="0" smtClean="0">
              <a:solidFill>
                <a:srgbClr val="991647"/>
              </a:solidFill>
            </a:endParaRPr>
          </a:p>
          <a:p>
            <a:pPr algn="ctr"/>
            <a:endParaRPr lang="en-GB" sz="1050" b="1" dirty="0">
              <a:solidFill>
                <a:srgbClr val="991647"/>
              </a:solidFill>
            </a:endParaRPr>
          </a:p>
          <a:p>
            <a:pPr algn="ctr"/>
            <a:r>
              <a:rPr lang="en-GB" sz="2800" b="1" dirty="0" smtClean="0">
                <a:solidFill>
                  <a:srgbClr val="79056B"/>
                </a:solidFill>
              </a:rPr>
              <a:t>SLALOM </a:t>
            </a:r>
            <a:r>
              <a:rPr lang="en-GB" sz="3200" b="1" dirty="0" smtClean="0">
                <a:solidFill>
                  <a:srgbClr val="79056B"/>
                </a:solidFill>
              </a:rPr>
              <a:t>approach </a:t>
            </a:r>
            <a:r>
              <a:rPr lang="en-GB" sz="3200" b="1" dirty="0">
                <a:solidFill>
                  <a:srgbClr val="79056B"/>
                </a:solidFill>
              </a:rPr>
              <a:t>facilitates adopting changes </a:t>
            </a:r>
            <a:r>
              <a:rPr lang="en-GB" sz="2400" b="1" dirty="0">
                <a:solidFill>
                  <a:srgbClr val="991647"/>
                </a:solidFill>
              </a:rPr>
              <a:t>in </a:t>
            </a:r>
            <a:r>
              <a:rPr lang="en-GB" sz="2400" b="1" dirty="0" smtClean="0">
                <a:solidFill>
                  <a:srgbClr val="991647"/>
                </a:solidFill>
              </a:rPr>
              <a:t>technical definitions covered </a:t>
            </a:r>
            <a:r>
              <a:rPr lang="en-GB" sz="2400" b="1" dirty="0">
                <a:solidFill>
                  <a:srgbClr val="991647"/>
                </a:solidFill>
              </a:rPr>
              <a:t>by the SLALOM technical SLA </a:t>
            </a:r>
            <a:r>
              <a:rPr lang="en-GB" sz="2400" b="1" dirty="0" smtClean="0">
                <a:solidFill>
                  <a:srgbClr val="991647"/>
                </a:solidFill>
              </a:rPr>
              <a:t>specification; </a:t>
            </a:r>
            <a:r>
              <a:rPr lang="en-GB" sz="2400" b="1" dirty="0">
                <a:solidFill>
                  <a:srgbClr val="991647"/>
                </a:solidFill>
              </a:rPr>
              <a:t>the detailed description of services </a:t>
            </a:r>
            <a:r>
              <a:rPr lang="en-GB" sz="2400" b="1" dirty="0" smtClean="0">
                <a:solidFill>
                  <a:srgbClr val="991647"/>
                </a:solidFill>
              </a:rPr>
              <a:t>involved; penalties; </a:t>
            </a:r>
            <a:r>
              <a:rPr lang="en-GB" sz="2400" b="1" dirty="0">
                <a:solidFill>
                  <a:srgbClr val="991647"/>
                </a:solidFill>
              </a:rPr>
              <a:t>and other </a:t>
            </a:r>
            <a:r>
              <a:rPr lang="en-GB" sz="2400" b="1" dirty="0" smtClean="0">
                <a:solidFill>
                  <a:srgbClr val="991647"/>
                </a:solidFill>
              </a:rPr>
              <a:t>specificities like </a:t>
            </a:r>
            <a:r>
              <a:rPr lang="en-GB" sz="2400" b="1" dirty="0">
                <a:solidFill>
                  <a:srgbClr val="991647"/>
                </a:solidFill>
              </a:rPr>
              <a:t>concrete security </a:t>
            </a:r>
            <a:r>
              <a:rPr lang="en-GB" sz="2400" b="1" dirty="0" smtClean="0">
                <a:solidFill>
                  <a:srgbClr val="991647"/>
                </a:solidFill>
              </a:rPr>
              <a:t>policies; </a:t>
            </a:r>
            <a:r>
              <a:rPr lang="en-GB" sz="2400" b="1" dirty="0">
                <a:solidFill>
                  <a:srgbClr val="991647"/>
                </a:solidFill>
              </a:rPr>
              <a:t>data protection </a:t>
            </a:r>
            <a:r>
              <a:rPr lang="en-GB" sz="2400" b="1" dirty="0" smtClean="0">
                <a:solidFill>
                  <a:srgbClr val="991647"/>
                </a:solidFill>
              </a:rPr>
              <a:t>policies; </a:t>
            </a:r>
            <a:r>
              <a:rPr lang="en-GB" sz="2400" b="1" dirty="0">
                <a:solidFill>
                  <a:srgbClr val="991647"/>
                </a:solidFill>
              </a:rPr>
              <a:t>business continuity </a:t>
            </a:r>
            <a:r>
              <a:rPr lang="en-GB" sz="2400" b="1" dirty="0" smtClean="0">
                <a:solidFill>
                  <a:srgbClr val="991647"/>
                </a:solidFill>
              </a:rPr>
              <a:t>policies; etc.. </a:t>
            </a:r>
            <a:endParaRPr lang="en-US" sz="2400" b="1" dirty="0">
              <a:solidFill>
                <a:srgbClr val="991647"/>
              </a:solidFill>
            </a:endParaRPr>
          </a:p>
        </p:txBody>
      </p:sp>
      <p:sp>
        <p:nvSpPr>
          <p:cNvPr id="15" name="Rectangle 30"/>
          <p:cNvSpPr/>
          <p:nvPr/>
        </p:nvSpPr>
        <p:spPr>
          <a:xfrm>
            <a:off x="846916" y="1171205"/>
            <a:ext cx="5915814" cy="461665"/>
          </a:xfrm>
          <a:prstGeom prst="rect">
            <a:avLst/>
          </a:prstGeom>
        </p:spPr>
        <p:txBody>
          <a:bodyPr wrap="square">
            <a:spAutoFit/>
          </a:bodyPr>
          <a:lstStyle/>
          <a:p>
            <a:pPr algn="r"/>
            <a:r>
              <a:rPr lang="en-US" sz="2400" dirty="0" smtClean="0">
                <a:solidFill>
                  <a:srgbClr val="C15037"/>
                </a:solidFill>
                <a:latin typeface="Arial Black"/>
                <a:cs typeface="Arial Black"/>
              </a:rPr>
              <a:t>Master Service Agreement (MSA)</a:t>
            </a:r>
            <a:endParaRPr lang="en-US" sz="2400" dirty="0">
              <a:solidFill>
                <a:srgbClr val="C15037"/>
              </a:solidFill>
              <a:latin typeface="Arial Black"/>
              <a:cs typeface="Arial Black"/>
            </a:endParaRPr>
          </a:p>
        </p:txBody>
      </p:sp>
      <p:sp>
        <p:nvSpPr>
          <p:cNvPr id="17" name="Rectangle 44"/>
          <p:cNvSpPr/>
          <p:nvPr/>
        </p:nvSpPr>
        <p:spPr>
          <a:xfrm>
            <a:off x="1082272" y="1520697"/>
            <a:ext cx="5680458" cy="646331"/>
          </a:xfrm>
          <a:prstGeom prst="rect">
            <a:avLst/>
          </a:prstGeom>
        </p:spPr>
        <p:txBody>
          <a:bodyPr wrap="square">
            <a:spAutoFit/>
          </a:bodyPr>
          <a:lstStyle/>
          <a:p>
            <a:pPr algn="r"/>
            <a:r>
              <a:rPr lang="en-US" b="1" dirty="0" smtClean="0">
                <a:solidFill>
                  <a:srgbClr val="550A4F"/>
                </a:solidFill>
                <a:latin typeface="Aharoni" panose="02010803020104030203" pitchFamily="2" charset="-79"/>
                <a:cs typeface="Aharoni" panose="02010803020104030203" pitchFamily="2" charset="-79"/>
              </a:rPr>
              <a:t>is the document that governs the relation between Cloud Providers and Cloud Consumers</a:t>
            </a:r>
          </a:p>
        </p:txBody>
      </p:sp>
      <p:grpSp>
        <p:nvGrpSpPr>
          <p:cNvPr id="18" name="Group 17"/>
          <p:cNvGrpSpPr/>
          <p:nvPr/>
        </p:nvGrpSpPr>
        <p:grpSpPr>
          <a:xfrm>
            <a:off x="7017730" y="692696"/>
            <a:ext cx="1323546" cy="1656002"/>
            <a:chOff x="736348" y="1230063"/>
            <a:chExt cx="1323546" cy="1656002"/>
          </a:xfrm>
        </p:grpSpPr>
        <p:pic>
          <p:nvPicPr>
            <p:cNvPr id="19" name="Imagen 57"/>
            <p:cNvPicPr>
              <a:picLocks noChangeAspect="1"/>
            </p:cNvPicPr>
            <p:nvPr/>
          </p:nvPicPr>
          <p:blipFill>
            <a:blip r:embed="rId2"/>
            <a:stretch>
              <a:fillRect/>
            </a:stretch>
          </p:blipFill>
          <p:spPr>
            <a:xfrm>
              <a:off x="736348" y="1478185"/>
              <a:ext cx="988669" cy="1407880"/>
            </a:xfrm>
            <a:prstGeom prst="rect">
              <a:avLst/>
            </a:prstGeom>
          </p:spPr>
        </p:pic>
        <p:grpSp>
          <p:nvGrpSpPr>
            <p:cNvPr id="20" name="Agrupar 12"/>
            <p:cNvGrpSpPr/>
            <p:nvPr/>
          </p:nvGrpSpPr>
          <p:grpSpPr>
            <a:xfrm>
              <a:off x="1015217" y="1230063"/>
              <a:ext cx="1044677" cy="1152128"/>
              <a:chOff x="4997256" y="2041326"/>
              <a:chExt cx="1625600" cy="1625600"/>
            </a:xfrm>
          </p:grpSpPr>
          <p:pic>
            <p:nvPicPr>
              <p:cNvPr id="25" name="Imagen 20"/>
              <p:cNvPicPr>
                <a:picLocks noChangeAspect="1"/>
              </p:cNvPicPr>
              <p:nvPr/>
            </p:nvPicPr>
            <p:blipFill>
              <a:blip r:embed="rId3"/>
              <a:stretch>
                <a:fillRect/>
              </a:stretch>
            </p:blipFill>
            <p:spPr>
              <a:xfrm>
                <a:off x="4997256" y="2041326"/>
                <a:ext cx="1625600" cy="1625600"/>
              </a:xfrm>
              <a:prstGeom prst="rect">
                <a:avLst/>
              </a:prstGeom>
            </p:spPr>
          </p:pic>
          <p:grpSp>
            <p:nvGrpSpPr>
              <p:cNvPr id="26" name="Agrupar 21"/>
              <p:cNvGrpSpPr/>
              <p:nvPr/>
            </p:nvGrpSpPr>
            <p:grpSpPr>
              <a:xfrm>
                <a:off x="5497723" y="2349816"/>
                <a:ext cx="640925" cy="640925"/>
                <a:chOff x="3021746" y="1492251"/>
                <a:chExt cx="1612900" cy="1612900"/>
              </a:xfrm>
            </p:grpSpPr>
            <p:pic>
              <p:nvPicPr>
                <p:cNvPr id="27" name="Imagen 22"/>
                <p:cNvPicPr>
                  <a:picLocks noChangeAspect="1"/>
                </p:cNvPicPr>
                <p:nvPr/>
              </p:nvPicPr>
              <p:blipFill>
                <a:blip r:embed="rId4"/>
                <a:stretch>
                  <a:fillRect/>
                </a:stretch>
              </p:blipFill>
              <p:spPr>
                <a:xfrm>
                  <a:off x="3021746" y="1492251"/>
                  <a:ext cx="1612900" cy="1612900"/>
                </a:xfrm>
                <a:prstGeom prst="rect">
                  <a:avLst/>
                </a:prstGeom>
              </p:spPr>
            </p:pic>
            <p:pic>
              <p:nvPicPr>
                <p:cNvPr id="28" name="Imagen 23" descr="Slalom Logos-07.png"/>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352859" y="1772677"/>
                  <a:ext cx="950674" cy="1052048"/>
                </a:xfrm>
                <a:prstGeom prst="rect">
                  <a:avLst/>
                </a:prstGeom>
              </p:spPr>
            </p:pic>
          </p:grpSp>
        </p:grpSp>
      </p:grpSp>
    </p:spTree>
    <p:extLst>
      <p:ext uri="{BB962C8B-B14F-4D97-AF65-F5344CB8AC3E}">
        <p14:creationId xmlns:p14="http://schemas.microsoft.com/office/powerpoint/2010/main" val="3486144940"/>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número de diapositiva 2"/>
          <p:cNvSpPr>
            <a:spLocks noGrp="1"/>
          </p:cNvSpPr>
          <p:nvPr>
            <p:ph type="sldNum" sz="quarter" idx="12"/>
          </p:nvPr>
        </p:nvSpPr>
        <p:spPr/>
        <p:txBody>
          <a:bodyPr/>
          <a:lstStyle/>
          <a:p>
            <a:fld id="{C4196F68-A0B8-452C-81CA-EDBF194EC3CD}" type="slidenum">
              <a:rPr lang="en-US" smtClean="0"/>
              <a:t>17</a:t>
            </a:fld>
            <a:endParaRPr lang="en-US"/>
          </a:p>
        </p:txBody>
      </p:sp>
      <p:sp>
        <p:nvSpPr>
          <p:cNvPr id="6" name="Rectangle 30"/>
          <p:cNvSpPr/>
          <p:nvPr/>
        </p:nvSpPr>
        <p:spPr>
          <a:xfrm>
            <a:off x="611560" y="116632"/>
            <a:ext cx="8280920" cy="707886"/>
          </a:xfrm>
          <a:prstGeom prst="rect">
            <a:avLst/>
          </a:prstGeom>
        </p:spPr>
        <p:txBody>
          <a:bodyPr wrap="square">
            <a:spAutoFit/>
          </a:bodyPr>
          <a:lstStyle/>
          <a:p>
            <a:pPr algn="r"/>
            <a:r>
              <a:rPr lang="en-US" sz="2400" b="1" dirty="0" smtClean="0">
                <a:solidFill>
                  <a:srgbClr val="991647"/>
                </a:solidFill>
              </a:rPr>
              <a:t>SLALOM </a:t>
            </a:r>
            <a:r>
              <a:rPr lang="en-US" sz="4000" b="1" dirty="0" smtClean="0">
                <a:solidFill>
                  <a:srgbClr val="550A4F"/>
                </a:solidFill>
              </a:rPr>
              <a:t>SLA Legal Terms</a:t>
            </a:r>
            <a:endParaRPr lang="en-US" sz="2400" b="1" dirty="0">
              <a:solidFill>
                <a:srgbClr val="991647"/>
              </a:solidFill>
            </a:endParaRPr>
          </a:p>
        </p:txBody>
      </p:sp>
      <p:sp>
        <p:nvSpPr>
          <p:cNvPr id="12" name="Rectangle 30"/>
          <p:cNvSpPr/>
          <p:nvPr/>
        </p:nvSpPr>
        <p:spPr>
          <a:xfrm>
            <a:off x="846916" y="1171205"/>
            <a:ext cx="5915814" cy="461665"/>
          </a:xfrm>
          <a:prstGeom prst="rect">
            <a:avLst/>
          </a:prstGeom>
        </p:spPr>
        <p:txBody>
          <a:bodyPr wrap="square">
            <a:spAutoFit/>
          </a:bodyPr>
          <a:lstStyle/>
          <a:p>
            <a:pPr algn="r"/>
            <a:r>
              <a:rPr lang="en-US" sz="2400" dirty="0" smtClean="0">
                <a:solidFill>
                  <a:srgbClr val="C15037"/>
                </a:solidFill>
                <a:latin typeface="Arial Black"/>
                <a:cs typeface="Arial Black"/>
              </a:rPr>
              <a:t>Master Service Agreement (MSA)</a:t>
            </a:r>
            <a:endParaRPr lang="en-US" sz="2400" dirty="0">
              <a:solidFill>
                <a:srgbClr val="C15037"/>
              </a:solidFill>
              <a:latin typeface="Arial Black"/>
              <a:cs typeface="Arial Black"/>
            </a:endParaRPr>
          </a:p>
        </p:txBody>
      </p:sp>
      <p:sp>
        <p:nvSpPr>
          <p:cNvPr id="49" name="Rectangle 44"/>
          <p:cNvSpPr/>
          <p:nvPr/>
        </p:nvSpPr>
        <p:spPr>
          <a:xfrm>
            <a:off x="1082272" y="1520697"/>
            <a:ext cx="5680458" cy="646331"/>
          </a:xfrm>
          <a:prstGeom prst="rect">
            <a:avLst/>
          </a:prstGeom>
        </p:spPr>
        <p:txBody>
          <a:bodyPr wrap="square">
            <a:spAutoFit/>
          </a:bodyPr>
          <a:lstStyle/>
          <a:p>
            <a:pPr algn="r"/>
            <a:r>
              <a:rPr lang="en-US" b="1" dirty="0" smtClean="0">
                <a:solidFill>
                  <a:srgbClr val="550A4F"/>
                </a:solidFill>
                <a:latin typeface="Aharoni" panose="02010803020104030203" pitchFamily="2" charset="-79"/>
                <a:cs typeface="Aharoni" panose="02010803020104030203" pitchFamily="2" charset="-79"/>
              </a:rPr>
              <a:t>is the document that governs the relation between Cloud Providers and Cloud Consumers</a:t>
            </a:r>
          </a:p>
        </p:txBody>
      </p:sp>
      <p:grpSp>
        <p:nvGrpSpPr>
          <p:cNvPr id="16" name="Group 15"/>
          <p:cNvGrpSpPr/>
          <p:nvPr/>
        </p:nvGrpSpPr>
        <p:grpSpPr>
          <a:xfrm>
            <a:off x="7017730" y="692696"/>
            <a:ext cx="1323546" cy="1656002"/>
            <a:chOff x="736348" y="1230063"/>
            <a:chExt cx="1323546" cy="1656002"/>
          </a:xfrm>
        </p:grpSpPr>
        <p:pic>
          <p:nvPicPr>
            <p:cNvPr id="51" name="Imagen 57"/>
            <p:cNvPicPr>
              <a:picLocks noChangeAspect="1"/>
            </p:cNvPicPr>
            <p:nvPr/>
          </p:nvPicPr>
          <p:blipFill>
            <a:blip r:embed="rId2"/>
            <a:stretch>
              <a:fillRect/>
            </a:stretch>
          </p:blipFill>
          <p:spPr>
            <a:xfrm>
              <a:off x="736348" y="1478185"/>
              <a:ext cx="988669" cy="1407880"/>
            </a:xfrm>
            <a:prstGeom prst="rect">
              <a:avLst/>
            </a:prstGeom>
          </p:spPr>
        </p:pic>
        <p:grpSp>
          <p:nvGrpSpPr>
            <p:cNvPr id="13" name="Agrupar 12"/>
            <p:cNvGrpSpPr/>
            <p:nvPr/>
          </p:nvGrpSpPr>
          <p:grpSpPr>
            <a:xfrm>
              <a:off x="1015217" y="1230063"/>
              <a:ext cx="1044677" cy="1152128"/>
              <a:chOff x="4997256" y="2041326"/>
              <a:chExt cx="1625600" cy="1625600"/>
            </a:xfrm>
          </p:grpSpPr>
          <p:pic>
            <p:nvPicPr>
              <p:cNvPr id="21" name="Imagen 20"/>
              <p:cNvPicPr>
                <a:picLocks noChangeAspect="1"/>
              </p:cNvPicPr>
              <p:nvPr/>
            </p:nvPicPr>
            <p:blipFill>
              <a:blip r:embed="rId3"/>
              <a:stretch>
                <a:fillRect/>
              </a:stretch>
            </p:blipFill>
            <p:spPr>
              <a:xfrm>
                <a:off x="4997256" y="2041326"/>
                <a:ext cx="1625600" cy="1625600"/>
              </a:xfrm>
              <a:prstGeom prst="rect">
                <a:avLst/>
              </a:prstGeom>
            </p:spPr>
          </p:pic>
          <p:grpSp>
            <p:nvGrpSpPr>
              <p:cNvPr id="22" name="Agrupar 21"/>
              <p:cNvGrpSpPr/>
              <p:nvPr/>
            </p:nvGrpSpPr>
            <p:grpSpPr>
              <a:xfrm>
                <a:off x="5497723" y="2349816"/>
                <a:ext cx="640925" cy="640925"/>
                <a:chOff x="3021746" y="1492251"/>
                <a:chExt cx="1612900" cy="1612900"/>
              </a:xfrm>
            </p:grpSpPr>
            <p:pic>
              <p:nvPicPr>
                <p:cNvPr id="23" name="Imagen 22"/>
                <p:cNvPicPr>
                  <a:picLocks noChangeAspect="1"/>
                </p:cNvPicPr>
                <p:nvPr/>
              </p:nvPicPr>
              <p:blipFill>
                <a:blip r:embed="rId4"/>
                <a:stretch>
                  <a:fillRect/>
                </a:stretch>
              </p:blipFill>
              <p:spPr>
                <a:xfrm>
                  <a:off x="3021746" y="1492251"/>
                  <a:ext cx="1612900" cy="1612900"/>
                </a:xfrm>
                <a:prstGeom prst="rect">
                  <a:avLst/>
                </a:prstGeom>
              </p:spPr>
            </p:pic>
            <p:pic>
              <p:nvPicPr>
                <p:cNvPr id="24" name="Imagen 23" descr="Slalom Logos-07.png"/>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352859" y="1772677"/>
                  <a:ext cx="950674" cy="1052048"/>
                </a:xfrm>
                <a:prstGeom prst="rect">
                  <a:avLst/>
                </a:prstGeom>
              </p:spPr>
            </p:pic>
          </p:grpSp>
        </p:grpSp>
      </p:grpSp>
      <p:sp>
        <p:nvSpPr>
          <p:cNvPr id="38" name="Rectangle 37"/>
          <p:cNvSpPr/>
          <p:nvPr/>
        </p:nvSpPr>
        <p:spPr>
          <a:xfrm>
            <a:off x="1120251" y="2564904"/>
            <a:ext cx="3307733" cy="3862596"/>
          </a:xfrm>
          <a:prstGeom prst="rect">
            <a:avLst/>
          </a:prstGeom>
        </p:spPr>
        <p:txBody>
          <a:bodyPr wrap="square">
            <a:spAutoFit/>
          </a:bodyPr>
          <a:lstStyle/>
          <a:p>
            <a:r>
              <a:rPr lang="en-US" sz="1400" dirty="0">
                <a:solidFill>
                  <a:srgbClr val="C15037"/>
                </a:solidFill>
                <a:latin typeface="Arial Black"/>
                <a:cs typeface="Arial Black"/>
              </a:rPr>
              <a:t>Master Service Agreement </a:t>
            </a:r>
          </a:p>
          <a:p>
            <a:r>
              <a:rPr lang="en-US" sz="1100" b="1" dirty="0">
                <a:solidFill>
                  <a:srgbClr val="550A4F"/>
                </a:solidFill>
                <a:latin typeface="Aharoni" panose="02010803020104030203" pitchFamily="2" charset="-79"/>
                <a:cs typeface="Aharoni" panose="02010803020104030203" pitchFamily="2" charset="-79"/>
              </a:rPr>
              <a:t>Definitions - Interpretations </a:t>
            </a:r>
          </a:p>
          <a:p>
            <a:r>
              <a:rPr lang="en-US" sz="1100" b="1" dirty="0">
                <a:solidFill>
                  <a:srgbClr val="550A4F"/>
                </a:solidFill>
                <a:latin typeface="Aharoni" panose="02010803020104030203" pitchFamily="2" charset="-79"/>
                <a:cs typeface="Aharoni" panose="02010803020104030203" pitchFamily="2" charset="-79"/>
              </a:rPr>
              <a:t>Provision of services </a:t>
            </a:r>
          </a:p>
          <a:p>
            <a:r>
              <a:rPr lang="en-US" sz="1100" b="1" dirty="0">
                <a:solidFill>
                  <a:srgbClr val="550A4F"/>
                </a:solidFill>
                <a:latin typeface="Aharoni" panose="02010803020104030203" pitchFamily="2" charset="-79"/>
                <a:cs typeface="Aharoni" panose="02010803020104030203" pitchFamily="2" charset="-79"/>
              </a:rPr>
              <a:t>Service levels </a:t>
            </a:r>
          </a:p>
          <a:p>
            <a:r>
              <a:rPr lang="en-US" sz="1100" b="1" dirty="0">
                <a:solidFill>
                  <a:srgbClr val="550A4F"/>
                </a:solidFill>
                <a:latin typeface="Aharoni" panose="02010803020104030203" pitchFamily="2" charset="-79"/>
                <a:cs typeface="Aharoni" panose="02010803020104030203" pitchFamily="2" charset="-79"/>
              </a:rPr>
              <a:t>Variation of the services </a:t>
            </a:r>
          </a:p>
          <a:p>
            <a:r>
              <a:rPr lang="en-US" sz="1100" b="1" dirty="0">
                <a:solidFill>
                  <a:srgbClr val="550A4F"/>
                </a:solidFill>
                <a:latin typeface="Aharoni" panose="02010803020104030203" pitchFamily="2" charset="-79"/>
                <a:cs typeface="Aharoni" panose="02010803020104030203" pitchFamily="2" charset="-79"/>
              </a:rPr>
              <a:t>Obligations of the adopter </a:t>
            </a:r>
          </a:p>
          <a:p>
            <a:r>
              <a:rPr lang="en-US" sz="1100" b="1" dirty="0">
                <a:solidFill>
                  <a:srgbClr val="550A4F"/>
                </a:solidFill>
                <a:latin typeface="Aharoni" panose="02010803020104030203" pitchFamily="2" charset="-79"/>
                <a:cs typeface="Aharoni" panose="02010803020104030203" pitchFamily="2" charset="-79"/>
              </a:rPr>
              <a:t>Charges </a:t>
            </a:r>
          </a:p>
          <a:p>
            <a:r>
              <a:rPr lang="en-US" sz="1100" b="1" dirty="0">
                <a:solidFill>
                  <a:srgbClr val="550A4F"/>
                </a:solidFill>
                <a:latin typeface="Aharoni" panose="02010803020104030203" pitchFamily="2" charset="-79"/>
                <a:cs typeface="Aharoni" panose="02010803020104030203" pitchFamily="2" charset="-79"/>
              </a:rPr>
              <a:t>Service credits </a:t>
            </a:r>
          </a:p>
          <a:p>
            <a:r>
              <a:rPr lang="en-US" sz="1100" b="1" dirty="0">
                <a:solidFill>
                  <a:srgbClr val="550A4F"/>
                </a:solidFill>
                <a:latin typeface="Aharoni" panose="02010803020104030203" pitchFamily="2" charset="-79"/>
                <a:cs typeface="Aharoni" panose="02010803020104030203" pitchFamily="2" charset="-79"/>
              </a:rPr>
              <a:t>Intellectual property </a:t>
            </a:r>
          </a:p>
          <a:p>
            <a:r>
              <a:rPr lang="en-US" sz="1100" b="1" dirty="0">
                <a:solidFill>
                  <a:srgbClr val="550A4F"/>
                </a:solidFill>
                <a:latin typeface="Aharoni" panose="02010803020104030203" pitchFamily="2" charset="-79"/>
                <a:cs typeface="Aharoni" panose="02010803020104030203" pitchFamily="2" charset="-79"/>
              </a:rPr>
              <a:t>Term and termination </a:t>
            </a:r>
          </a:p>
          <a:p>
            <a:r>
              <a:rPr lang="en-US" sz="1100" b="1" dirty="0">
                <a:solidFill>
                  <a:srgbClr val="550A4F"/>
                </a:solidFill>
                <a:latin typeface="Aharoni" panose="02010803020104030203" pitchFamily="2" charset="-79"/>
                <a:cs typeface="Aharoni" panose="02010803020104030203" pitchFamily="2" charset="-79"/>
              </a:rPr>
              <a:t>Consequences of termination and expiration </a:t>
            </a:r>
          </a:p>
          <a:p>
            <a:r>
              <a:rPr lang="en-US" sz="1100" b="1" dirty="0">
                <a:solidFill>
                  <a:srgbClr val="550A4F"/>
                </a:solidFill>
                <a:latin typeface="Aharoni" panose="02010803020104030203" pitchFamily="2" charset="-79"/>
                <a:cs typeface="Aharoni" panose="02010803020104030203" pitchFamily="2" charset="-79"/>
              </a:rPr>
              <a:t>Confidentiality obligations </a:t>
            </a:r>
          </a:p>
          <a:p>
            <a:r>
              <a:rPr lang="en-US" sz="1100" b="1" dirty="0">
                <a:solidFill>
                  <a:srgbClr val="550A4F"/>
                </a:solidFill>
                <a:latin typeface="Aharoni" panose="02010803020104030203" pitchFamily="2" charset="-79"/>
                <a:cs typeface="Aharoni" panose="02010803020104030203" pitchFamily="2" charset="-79"/>
              </a:rPr>
              <a:t>Warranties and liability Indemnification </a:t>
            </a:r>
          </a:p>
          <a:p>
            <a:r>
              <a:rPr lang="en-US" sz="1100" b="1" dirty="0">
                <a:solidFill>
                  <a:srgbClr val="550A4F"/>
                </a:solidFill>
                <a:latin typeface="Aharoni" panose="02010803020104030203" pitchFamily="2" charset="-79"/>
                <a:cs typeface="Aharoni" panose="02010803020104030203" pitchFamily="2" charset="-79"/>
              </a:rPr>
              <a:t>Insurance obligations </a:t>
            </a:r>
          </a:p>
          <a:p>
            <a:r>
              <a:rPr lang="en-US" sz="1100" b="1" dirty="0">
                <a:solidFill>
                  <a:srgbClr val="550A4F"/>
                </a:solidFill>
                <a:latin typeface="Aharoni" panose="02010803020104030203" pitchFamily="2" charset="-79"/>
                <a:cs typeface="Aharoni" panose="02010803020104030203" pitchFamily="2" charset="-79"/>
              </a:rPr>
              <a:t>Suspension of services </a:t>
            </a:r>
          </a:p>
          <a:p>
            <a:r>
              <a:rPr lang="en-US" sz="1100" b="1" dirty="0">
                <a:solidFill>
                  <a:srgbClr val="550A4F"/>
                </a:solidFill>
                <a:latin typeface="Aharoni" panose="02010803020104030203" pitchFamily="2" charset="-79"/>
                <a:cs typeface="Aharoni" panose="02010803020104030203" pitchFamily="2" charset="-79"/>
              </a:rPr>
              <a:t>Subcontracting </a:t>
            </a:r>
          </a:p>
          <a:p>
            <a:r>
              <a:rPr lang="en-US" sz="1100" b="1" dirty="0">
                <a:solidFill>
                  <a:srgbClr val="550A4F"/>
                </a:solidFill>
                <a:latin typeface="Aharoni" panose="02010803020104030203" pitchFamily="2" charset="-79"/>
                <a:cs typeface="Aharoni" panose="02010803020104030203" pitchFamily="2" charset="-79"/>
              </a:rPr>
              <a:t>Data protection </a:t>
            </a:r>
          </a:p>
          <a:p>
            <a:r>
              <a:rPr lang="en-US" sz="1100" b="1" dirty="0">
                <a:solidFill>
                  <a:srgbClr val="550A4F"/>
                </a:solidFill>
                <a:latin typeface="Aharoni" panose="02010803020104030203" pitchFamily="2" charset="-79"/>
                <a:cs typeface="Aharoni" panose="02010803020104030203" pitchFamily="2" charset="-79"/>
              </a:rPr>
              <a:t>Force </a:t>
            </a:r>
            <a:r>
              <a:rPr lang="en-US" sz="1100" b="1" dirty="0" err="1">
                <a:solidFill>
                  <a:srgbClr val="550A4F"/>
                </a:solidFill>
                <a:latin typeface="Aharoni" panose="02010803020104030203" pitchFamily="2" charset="-79"/>
                <a:cs typeface="Aharoni" panose="02010803020104030203" pitchFamily="2" charset="-79"/>
              </a:rPr>
              <a:t>Majeur</a:t>
            </a:r>
            <a:r>
              <a:rPr lang="en-US" sz="1100" b="1" dirty="0">
                <a:solidFill>
                  <a:srgbClr val="550A4F"/>
                </a:solidFill>
                <a:latin typeface="Aharoni" panose="02010803020104030203" pitchFamily="2" charset="-79"/>
                <a:cs typeface="Aharoni" panose="02010803020104030203" pitchFamily="2" charset="-79"/>
              </a:rPr>
              <a:t> </a:t>
            </a:r>
          </a:p>
          <a:p>
            <a:r>
              <a:rPr lang="en-US" sz="1100" b="1" dirty="0">
                <a:solidFill>
                  <a:srgbClr val="550A4F"/>
                </a:solidFill>
                <a:latin typeface="Aharoni" panose="02010803020104030203" pitchFamily="2" charset="-79"/>
                <a:cs typeface="Aharoni" panose="02010803020104030203" pitchFamily="2" charset="-79"/>
              </a:rPr>
              <a:t>Notices – Parties’ team leaders </a:t>
            </a:r>
          </a:p>
          <a:p>
            <a:r>
              <a:rPr lang="en-US" sz="1100" b="1" dirty="0">
                <a:solidFill>
                  <a:srgbClr val="550A4F"/>
                </a:solidFill>
                <a:latin typeface="Aharoni" panose="02010803020104030203" pitchFamily="2" charset="-79"/>
                <a:cs typeface="Aharoni" panose="02010803020104030203" pitchFamily="2" charset="-79"/>
              </a:rPr>
              <a:t>Governing law </a:t>
            </a:r>
          </a:p>
          <a:p>
            <a:r>
              <a:rPr lang="en-US" sz="1100" b="1" dirty="0">
                <a:solidFill>
                  <a:srgbClr val="550A4F"/>
                </a:solidFill>
                <a:latin typeface="Aharoni" panose="02010803020104030203" pitchFamily="2" charset="-79"/>
                <a:cs typeface="Aharoni" panose="02010803020104030203" pitchFamily="2" charset="-79"/>
              </a:rPr>
              <a:t>Disputes - jurisdiction </a:t>
            </a:r>
          </a:p>
          <a:p>
            <a:r>
              <a:rPr lang="en-US" sz="1100" b="1" dirty="0">
                <a:solidFill>
                  <a:srgbClr val="550A4F"/>
                </a:solidFill>
                <a:latin typeface="Aharoni" panose="02010803020104030203" pitchFamily="2" charset="-79"/>
                <a:cs typeface="Aharoni" panose="02010803020104030203" pitchFamily="2" charset="-79"/>
              </a:rPr>
              <a:t>Final provisions </a:t>
            </a:r>
          </a:p>
        </p:txBody>
      </p:sp>
      <p:sp>
        <p:nvSpPr>
          <p:cNvPr id="39" name="Rectangle 38"/>
          <p:cNvSpPr/>
          <p:nvPr/>
        </p:nvSpPr>
        <p:spPr>
          <a:xfrm>
            <a:off x="5250465" y="3761744"/>
            <a:ext cx="3024529" cy="1323439"/>
          </a:xfrm>
          <a:prstGeom prst="rect">
            <a:avLst/>
          </a:prstGeom>
        </p:spPr>
        <p:txBody>
          <a:bodyPr wrap="square">
            <a:spAutoFit/>
          </a:bodyPr>
          <a:lstStyle/>
          <a:p>
            <a:r>
              <a:rPr lang="en-US" sz="1400" dirty="0">
                <a:solidFill>
                  <a:srgbClr val="C15037"/>
                </a:solidFill>
                <a:latin typeface="Arial Black"/>
                <a:cs typeface="Arial Black"/>
              </a:rPr>
              <a:t>Attachments </a:t>
            </a:r>
          </a:p>
          <a:p>
            <a:r>
              <a:rPr lang="en-US" sz="1100" b="1" dirty="0">
                <a:solidFill>
                  <a:srgbClr val="550A4F"/>
                </a:solidFill>
                <a:latin typeface="Aharoni" panose="02010803020104030203" pitchFamily="2" charset="-79"/>
                <a:cs typeface="Aharoni" panose="02010803020104030203" pitchFamily="2" charset="-79"/>
              </a:rPr>
              <a:t>Attachment 1: Services Description </a:t>
            </a:r>
          </a:p>
          <a:p>
            <a:r>
              <a:rPr lang="en-US" sz="1100" b="1" dirty="0">
                <a:solidFill>
                  <a:srgbClr val="550A4F"/>
                </a:solidFill>
                <a:latin typeface="Aharoni" panose="02010803020104030203" pitchFamily="2" charset="-79"/>
                <a:cs typeface="Aharoni" panose="02010803020104030203" pitchFamily="2" charset="-79"/>
              </a:rPr>
              <a:t>Attachment 2: Service Level Agreement – Service Credits </a:t>
            </a:r>
          </a:p>
          <a:p>
            <a:r>
              <a:rPr lang="en-US" sz="1100" b="1" dirty="0">
                <a:solidFill>
                  <a:srgbClr val="550A4F"/>
                </a:solidFill>
                <a:latin typeface="Aharoni" panose="02010803020104030203" pitchFamily="2" charset="-79"/>
                <a:cs typeface="Aharoni" panose="02010803020104030203" pitchFamily="2" charset="-79"/>
              </a:rPr>
              <a:t>Attachment 3: Acceptable Use Policy (AUP) </a:t>
            </a:r>
          </a:p>
          <a:p>
            <a:r>
              <a:rPr lang="en-US" sz="1100" b="1" dirty="0">
                <a:solidFill>
                  <a:srgbClr val="550A4F"/>
                </a:solidFill>
                <a:latin typeface="Aharoni" panose="02010803020104030203" pitchFamily="2" charset="-79"/>
                <a:cs typeface="Aharoni" panose="02010803020104030203" pitchFamily="2" charset="-79"/>
              </a:rPr>
              <a:t>Attachment 4: Charges </a:t>
            </a:r>
          </a:p>
          <a:p>
            <a:r>
              <a:rPr lang="en-US" sz="1100" b="1" dirty="0">
                <a:solidFill>
                  <a:srgbClr val="550A4F"/>
                </a:solidFill>
                <a:latin typeface="Aharoni" panose="02010803020104030203" pitchFamily="2" charset="-79"/>
                <a:cs typeface="Aharoni" panose="02010803020104030203" pitchFamily="2" charset="-79"/>
              </a:rPr>
              <a:t>Attachment 5: Data Protection Attachment </a:t>
            </a:r>
          </a:p>
        </p:txBody>
      </p:sp>
      <p:cxnSp>
        <p:nvCxnSpPr>
          <p:cNvPr id="40" name="Conector angular 46"/>
          <p:cNvCxnSpPr>
            <a:stCxn id="53" idx="3"/>
            <a:endCxn id="51" idx="2"/>
          </p:cNvCxnSpPr>
          <p:nvPr/>
        </p:nvCxnSpPr>
        <p:spPr>
          <a:xfrm flipV="1">
            <a:off x="4111014" y="2348698"/>
            <a:ext cx="3401051" cy="347012"/>
          </a:xfrm>
          <a:prstGeom prst="bentConnector2">
            <a:avLst/>
          </a:prstGeom>
          <a:ln>
            <a:solidFill>
              <a:srgbClr val="991647"/>
            </a:solidFill>
          </a:ln>
        </p:spPr>
        <p:style>
          <a:lnRef idx="2">
            <a:schemeClr val="accent1"/>
          </a:lnRef>
          <a:fillRef idx="0">
            <a:schemeClr val="accent1"/>
          </a:fillRef>
          <a:effectRef idx="1">
            <a:schemeClr val="accent1"/>
          </a:effectRef>
          <a:fontRef idx="minor">
            <a:schemeClr val="tx1"/>
          </a:fontRef>
        </p:style>
      </p:cxnSp>
      <p:sp>
        <p:nvSpPr>
          <p:cNvPr id="14" name="Rectangle 13"/>
          <p:cNvSpPr/>
          <p:nvPr/>
        </p:nvSpPr>
        <p:spPr>
          <a:xfrm>
            <a:off x="1120251" y="6334199"/>
            <a:ext cx="1007007" cy="261610"/>
          </a:xfrm>
          <a:prstGeom prst="rect">
            <a:avLst/>
          </a:prstGeom>
        </p:spPr>
        <p:txBody>
          <a:bodyPr wrap="none">
            <a:spAutoFit/>
          </a:bodyPr>
          <a:lstStyle/>
          <a:p>
            <a:r>
              <a:rPr lang="en-US" sz="1100" dirty="0" smtClean="0">
                <a:solidFill>
                  <a:srgbClr val="8D057D"/>
                </a:solidFill>
                <a:latin typeface="Aharoni" panose="02010803020104030203" pitchFamily="2" charset="-79"/>
                <a:cs typeface="Aharoni" panose="02010803020104030203" pitchFamily="2" charset="-79"/>
              </a:rPr>
              <a:t>Attachments</a:t>
            </a:r>
            <a:endParaRPr lang="en-US" sz="1100" dirty="0">
              <a:solidFill>
                <a:srgbClr val="8D057D"/>
              </a:solidFill>
              <a:latin typeface="Aharoni" panose="02010803020104030203" pitchFamily="2" charset="-79"/>
              <a:cs typeface="Aharoni" panose="02010803020104030203" pitchFamily="2" charset="-79"/>
            </a:endParaRPr>
          </a:p>
        </p:txBody>
      </p:sp>
      <p:cxnSp>
        <p:nvCxnSpPr>
          <p:cNvPr id="45" name="Conector angular 46"/>
          <p:cNvCxnSpPr>
            <a:stCxn id="14" idx="3"/>
            <a:endCxn id="39" idx="1"/>
          </p:cNvCxnSpPr>
          <p:nvPr/>
        </p:nvCxnSpPr>
        <p:spPr>
          <a:xfrm flipV="1">
            <a:off x="2127258" y="4423464"/>
            <a:ext cx="3123207" cy="2041540"/>
          </a:xfrm>
          <a:prstGeom prst="bentConnector3">
            <a:avLst>
              <a:gd name="adj1" fmla="val 77425"/>
            </a:avLst>
          </a:prstGeom>
          <a:ln>
            <a:solidFill>
              <a:srgbClr val="991647"/>
            </a:solidFill>
          </a:ln>
        </p:spPr>
        <p:style>
          <a:lnRef idx="2">
            <a:schemeClr val="accent1"/>
          </a:lnRef>
          <a:fillRef idx="0">
            <a:schemeClr val="accent1"/>
          </a:fillRef>
          <a:effectRef idx="1">
            <a:schemeClr val="accent1"/>
          </a:effectRef>
          <a:fontRef idx="minor">
            <a:schemeClr val="tx1"/>
          </a:fontRef>
        </p:style>
      </p:cxnSp>
      <p:sp>
        <p:nvSpPr>
          <p:cNvPr id="53" name="Rectangle 52"/>
          <p:cNvSpPr/>
          <p:nvPr/>
        </p:nvSpPr>
        <p:spPr>
          <a:xfrm>
            <a:off x="3733988" y="2564905"/>
            <a:ext cx="377026" cy="261610"/>
          </a:xfrm>
          <a:prstGeom prst="rect">
            <a:avLst/>
          </a:prstGeom>
        </p:spPr>
        <p:txBody>
          <a:bodyPr wrap="none">
            <a:spAutoFit/>
          </a:bodyPr>
          <a:lstStyle/>
          <a:p>
            <a:r>
              <a:rPr lang="es-ES_tradnl" sz="1100" dirty="0" smtClean="0">
                <a:solidFill>
                  <a:srgbClr val="8D057D"/>
                </a:solidFill>
                <a:latin typeface="Aharoni" panose="02010803020104030203" pitchFamily="2" charset="-79"/>
                <a:cs typeface="Aharoni" panose="02010803020104030203" pitchFamily="2" charset="-79"/>
              </a:rPr>
              <a:t>     </a:t>
            </a:r>
            <a:endParaRPr lang="en-US" sz="1100" dirty="0">
              <a:solidFill>
                <a:srgbClr val="8D057D"/>
              </a:solidFill>
              <a:latin typeface="Aharoni" panose="02010803020104030203" pitchFamily="2" charset="-79"/>
              <a:cs typeface="Aharoni" panose="02010803020104030203" pitchFamily="2" charset="-79"/>
            </a:endParaRPr>
          </a:p>
        </p:txBody>
      </p:sp>
    </p:spTree>
    <p:extLst>
      <p:ext uri="{BB962C8B-B14F-4D97-AF65-F5344CB8AC3E}">
        <p14:creationId xmlns:p14="http://schemas.microsoft.com/office/powerpoint/2010/main" val="202005849"/>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withEffect">
                                  <p:stCondLst>
                                    <p:cond delay="0"/>
                                  </p:stCondLst>
                                  <p:childTnLst>
                                    <p:set>
                                      <p:cBhvr>
                                        <p:cTn id="6" dur="1" fill="hold">
                                          <p:stCondLst>
                                            <p:cond delay="0"/>
                                          </p:stCondLst>
                                        </p:cTn>
                                        <p:tgtEl>
                                          <p:spTgt spid="40"/>
                                        </p:tgtEl>
                                        <p:attrNameLst>
                                          <p:attrName>style.visibility</p:attrName>
                                        </p:attrNameLst>
                                      </p:cBhvr>
                                      <p:to>
                                        <p:strVal val="visible"/>
                                      </p:to>
                                    </p:set>
                                    <p:animEffect transition="in" filter="dissolve">
                                      <p:cBhvr>
                                        <p:cTn id="7" dur="500"/>
                                        <p:tgtEl>
                                          <p:spTgt spid="40"/>
                                        </p:tgtEl>
                                      </p:cBhvr>
                                    </p:animEffect>
                                  </p:childTnLst>
                                </p:cTn>
                              </p:par>
                              <p:par>
                                <p:cTn id="8" presetID="9" presetClass="entr" presetSubtype="0" fill="hold" grpId="0" nodeType="withEffect">
                                  <p:stCondLst>
                                    <p:cond delay="0"/>
                                  </p:stCondLst>
                                  <p:childTnLst>
                                    <p:set>
                                      <p:cBhvr>
                                        <p:cTn id="9" dur="1" fill="hold">
                                          <p:stCondLst>
                                            <p:cond delay="0"/>
                                          </p:stCondLst>
                                        </p:cTn>
                                        <p:tgtEl>
                                          <p:spTgt spid="38"/>
                                        </p:tgtEl>
                                        <p:attrNameLst>
                                          <p:attrName>style.visibility</p:attrName>
                                        </p:attrNameLst>
                                      </p:cBhvr>
                                      <p:to>
                                        <p:strVal val="visible"/>
                                      </p:to>
                                    </p:set>
                                    <p:animEffect transition="in" filter="dissolve">
                                      <p:cBhvr>
                                        <p:cTn id="10" dur="500"/>
                                        <p:tgtEl>
                                          <p:spTgt spid="38"/>
                                        </p:tgtEl>
                                      </p:cBhvr>
                                    </p:animEffect>
                                  </p:childTnLst>
                                </p:cTn>
                              </p:par>
                            </p:childTnLst>
                          </p:cTn>
                        </p:par>
                        <p:par>
                          <p:cTn id="11" fill="hold">
                            <p:stCondLst>
                              <p:cond delay="500"/>
                            </p:stCondLst>
                            <p:childTnLst>
                              <p:par>
                                <p:cTn id="12" presetID="9" presetClass="entr" presetSubtype="0" fill="hold" nodeType="afterEffect">
                                  <p:stCondLst>
                                    <p:cond delay="0"/>
                                  </p:stCondLst>
                                  <p:childTnLst>
                                    <p:set>
                                      <p:cBhvr>
                                        <p:cTn id="13" dur="1" fill="hold">
                                          <p:stCondLst>
                                            <p:cond delay="0"/>
                                          </p:stCondLst>
                                        </p:cTn>
                                        <p:tgtEl>
                                          <p:spTgt spid="45"/>
                                        </p:tgtEl>
                                        <p:attrNameLst>
                                          <p:attrName>style.visibility</p:attrName>
                                        </p:attrNameLst>
                                      </p:cBhvr>
                                      <p:to>
                                        <p:strVal val="visible"/>
                                      </p:to>
                                    </p:set>
                                    <p:animEffect transition="in" filter="dissolve">
                                      <p:cBhvr>
                                        <p:cTn id="14" dur="500"/>
                                        <p:tgtEl>
                                          <p:spTgt spid="45"/>
                                        </p:tgtEl>
                                      </p:cBhvr>
                                    </p:animEffect>
                                  </p:childTnLst>
                                </p:cTn>
                              </p:par>
                              <p:par>
                                <p:cTn id="15" presetID="9" presetClass="entr" presetSubtype="0" fill="hold" grpId="0" nodeType="withEffect">
                                  <p:stCondLst>
                                    <p:cond delay="0"/>
                                  </p:stCondLst>
                                  <p:childTnLst>
                                    <p:set>
                                      <p:cBhvr>
                                        <p:cTn id="16" dur="1" fill="hold">
                                          <p:stCondLst>
                                            <p:cond delay="0"/>
                                          </p:stCondLst>
                                        </p:cTn>
                                        <p:tgtEl>
                                          <p:spTgt spid="39"/>
                                        </p:tgtEl>
                                        <p:attrNameLst>
                                          <p:attrName>style.visibility</p:attrName>
                                        </p:attrNameLst>
                                      </p:cBhvr>
                                      <p:to>
                                        <p:strVal val="visible"/>
                                      </p:to>
                                    </p:set>
                                    <p:animEffect transition="in" filter="dissolve">
                                      <p:cBhvr>
                                        <p:cTn id="17"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 grpId="0"/>
      <p:bldP spid="39"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ie de página 1"/>
          <p:cNvSpPr>
            <a:spLocks noGrp="1"/>
          </p:cNvSpPr>
          <p:nvPr>
            <p:ph type="ftr" sz="quarter" idx="11"/>
          </p:nvPr>
        </p:nvSpPr>
        <p:spPr/>
        <p:txBody>
          <a:bodyPr/>
          <a:lstStyle/>
          <a:p>
            <a:r>
              <a:rPr lang="en-US" smtClean="0"/>
              <a:t>SLALOM Project</a:t>
            </a:r>
            <a:endParaRPr lang="en-US"/>
          </a:p>
        </p:txBody>
      </p:sp>
      <p:sp>
        <p:nvSpPr>
          <p:cNvPr id="3" name="Marcador de número de diapositiva 2"/>
          <p:cNvSpPr>
            <a:spLocks noGrp="1"/>
          </p:cNvSpPr>
          <p:nvPr>
            <p:ph type="sldNum" sz="quarter" idx="12"/>
          </p:nvPr>
        </p:nvSpPr>
        <p:spPr/>
        <p:txBody>
          <a:bodyPr/>
          <a:lstStyle/>
          <a:p>
            <a:fld id="{C4196F68-A0B8-452C-81CA-EDBF194EC3CD}" type="slidenum">
              <a:rPr lang="en-US" smtClean="0"/>
              <a:t>18</a:t>
            </a:fld>
            <a:endParaRPr lang="en-US"/>
          </a:p>
        </p:txBody>
      </p:sp>
      <p:sp>
        <p:nvSpPr>
          <p:cNvPr id="12" name="Rectangle 30"/>
          <p:cNvSpPr/>
          <p:nvPr/>
        </p:nvSpPr>
        <p:spPr>
          <a:xfrm>
            <a:off x="1960146" y="4221088"/>
            <a:ext cx="7034388" cy="923330"/>
          </a:xfrm>
          <a:prstGeom prst="rect">
            <a:avLst/>
          </a:prstGeom>
        </p:spPr>
        <p:txBody>
          <a:bodyPr wrap="square">
            <a:spAutoFit/>
          </a:bodyPr>
          <a:lstStyle/>
          <a:p>
            <a:r>
              <a:rPr lang="en-US" sz="5400" dirty="0" smtClean="0">
                <a:solidFill>
                  <a:srgbClr val="C15037"/>
                </a:solidFill>
                <a:latin typeface="Arial Black"/>
                <a:cs typeface="Arial Black"/>
              </a:rPr>
              <a:t>SLA Model Specs</a:t>
            </a:r>
            <a:endParaRPr lang="en-US" sz="5400" dirty="0">
              <a:solidFill>
                <a:srgbClr val="C15037"/>
              </a:solidFill>
              <a:latin typeface="Arial Black"/>
              <a:cs typeface="Arial Black"/>
            </a:endParaRPr>
          </a:p>
        </p:txBody>
      </p:sp>
      <p:sp>
        <p:nvSpPr>
          <p:cNvPr id="14" name="Rectangle 30"/>
          <p:cNvSpPr/>
          <p:nvPr/>
        </p:nvSpPr>
        <p:spPr>
          <a:xfrm>
            <a:off x="1619672" y="1628800"/>
            <a:ext cx="4392488" cy="584776"/>
          </a:xfrm>
          <a:prstGeom prst="rect">
            <a:avLst/>
          </a:prstGeom>
        </p:spPr>
        <p:txBody>
          <a:bodyPr wrap="square">
            <a:spAutoFit/>
          </a:bodyPr>
          <a:lstStyle/>
          <a:p>
            <a:r>
              <a:rPr lang="en-US" sz="3200" dirty="0" smtClean="0">
                <a:solidFill>
                  <a:srgbClr val="C15037"/>
                </a:solidFill>
                <a:latin typeface="Arial Black"/>
                <a:cs typeface="Arial Black"/>
              </a:rPr>
              <a:t>SLA Legal Terms</a:t>
            </a:r>
            <a:endParaRPr lang="en-US" sz="3200" dirty="0">
              <a:solidFill>
                <a:srgbClr val="C15037"/>
              </a:solidFill>
              <a:latin typeface="Arial Black"/>
              <a:cs typeface="Arial Black"/>
            </a:endParaRPr>
          </a:p>
        </p:txBody>
      </p:sp>
      <p:grpSp>
        <p:nvGrpSpPr>
          <p:cNvPr id="13" name="Agrupar 12"/>
          <p:cNvGrpSpPr/>
          <p:nvPr/>
        </p:nvGrpSpPr>
        <p:grpSpPr>
          <a:xfrm>
            <a:off x="395536" y="3933056"/>
            <a:ext cx="1876929" cy="2069982"/>
            <a:chOff x="4997256" y="2041326"/>
            <a:chExt cx="1625600" cy="1625600"/>
          </a:xfrm>
        </p:grpSpPr>
        <p:pic>
          <p:nvPicPr>
            <p:cNvPr id="21" name="Imagen 20"/>
            <p:cNvPicPr>
              <a:picLocks noChangeAspect="1"/>
            </p:cNvPicPr>
            <p:nvPr/>
          </p:nvPicPr>
          <p:blipFill>
            <a:blip r:embed="rId2"/>
            <a:stretch>
              <a:fillRect/>
            </a:stretch>
          </p:blipFill>
          <p:spPr>
            <a:xfrm>
              <a:off x="4997256" y="2041326"/>
              <a:ext cx="1625600" cy="1625600"/>
            </a:xfrm>
            <a:prstGeom prst="rect">
              <a:avLst/>
            </a:prstGeom>
          </p:spPr>
        </p:pic>
        <p:grpSp>
          <p:nvGrpSpPr>
            <p:cNvPr id="22" name="Agrupar 21"/>
            <p:cNvGrpSpPr/>
            <p:nvPr/>
          </p:nvGrpSpPr>
          <p:grpSpPr>
            <a:xfrm>
              <a:off x="5497723" y="2349816"/>
              <a:ext cx="640925" cy="640925"/>
              <a:chOff x="3021746" y="1492251"/>
              <a:chExt cx="1612900" cy="1612900"/>
            </a:xfrm>
          </p:grpSpPr>
          <p:pic>
            <p:nvPicPr>
              <p:cNvPr id="23" name="Imagen 22"/>
              <p:cNvPicPr>
                <a:picLocks noChangeAspect="1"/>
              </p:cNvPicPr>
              <p:nvPr/>
            </p:nvPicPr>
            <p:blipFill>
              <a:blip r:embed="rId3"/>
              <a:stretch>
                <a:fillRect/>
              </a:stretch>
            </p:blipFill>
            <p:spPr>
              <a:xfrm>
                <a:off x="3021746" y="1492251"/>
                <a:ext cx="1612900" cy="1612900"/>
              </a:xfrm>
              <a:prstGeom prst="rect">
                <a:avLst/>
              </a:prstGeom>
            </p:spPr>
          </p:pic>
          <p:pic>
            <p:nvPicPr>
              <p:cNvPr id="24" name="Imagen 23" descr="Slalom Logos-07.png"/>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352859" y="1772677"/>
                <a:ext cx="950674" cy="1052048"/>
              </a:xfrm>
              <a:prstGeom prst="rect">
                <a:avLst/>
              </a:prstGeom>
            </p:spPr>
          </p:pic>
        </p:grpSp>
      </p:grpSp>
      <p:grpSp>
        <p:nvGrpSpPr>
          <p:cNvPr id="25" name="Agrupar 24"/>
          <p:cNvGrpSpPr/>
          <p:nvPr/>
        </p:nvGrpSpPr>
        <p:grpSpPr>
          <a:xfrm>
            <a:off x="648387" y="1484784"/>
            <a:ext cx="1044677" cy="1152128"/>
            <a:chOff x="4997256" y="2041326"/>
            <a:chExt cx="1625600" cy="1625600"/>
          </a:xfrm>
        </p:grpSpPr>
        <p:pic>
          <p:nvPicPr>
            <p:cNvPr id="26" name="Imagen 25"/>
            <p:cNvPicPr>
              <a:picLocks noChangeAspect="1"/>
            </p:cNvPicPr>
            <p:nvPr/>
          </p:nvPicPr>
          <p:blipFill>
            <a:blip r:embed="rId2"/>
            <a:stretch>
              <a:fillRect/>
            </a:stretch>
          </p:blipFill>
          <p:spPr>
            <a:xfrm>
              <a:off x="4997256" y="2041326"/>
              <a:ext cx="1625600" cy="1625600"/>
            </a:xfrm>
            <a:prstGeom prst="rect">
              <a:avLst/>
            </a:prstGeom>
          </p:spPr>
        </p:pic>
        <p:grpSp>
          <p:nvGrpSpPr>
            <p:cNvPr id="27" name="Agrupar 26"/>
            <p:cNvGrpSpPr/>
            <p:nvPr/>
          </p:nvGrpSpPr>
          <p:grpSpPr>
            <a:xfrm>
              <a:off x="5497723" y="2349816"/>
              <a:ext cx="640925" cy="640925"/>
              <a:chOff x="3021746" y="1492251"/>
              <a:chExt cx="1612900" cy="1612900"/>
            </a:xfrm>
          </p:grpSpPr>
          <p:pic>
            <p:nvPicPr>
              <p:cNvPr id="28" name="Imagen 27"/>
              <p:cNvPicPr>
                <a:picLocks noChangeAspect="1"/>
              </p:cNvPicPr>
              <p:nvPr/>
            </p:nvPicPr>
            <p:blipFill>
              <a:blip r:embed="rId3"/>
              <a:stretch>
                <a:fillRect/>
              </a:stretch>
            </p:blipFill>
            <p:spPr>
              <a:xfrm>
                <a:off x="3021746" y="1492251"/>
                <a:ext cx="1612900" cy="1612900"/>
              </a:xfrm>
              <a:prstGeom prst="rect">
                <a:avLst/>
              </a:prstGeom>
            </p:spPr>
          </p:pic>
          <p:pic>
            <p:nvPicPr>
              <p:cNvPr id="29" name="Imagen 28" descr="Slalom Logos-07.png"/>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352859" y="1772677"/>
                <a:ext cx="950674" cy="1052048"/>
              </a:xfrm>
              <a:prstGeom prst="rect">
                <a:avLst/>
              </a:prstGeom>
            </p:spPr>
          </p:pic>
        </p:grpSp>
      </p:grpSp>
      <p:grpSp>
        <p:nvGrpSpPr>
          <p:cNvPr id="30" name="Agrupar 29"/>
          <p:cNvGrpSpPr/>
          <p:nvPr/>
        </p:nvGrpSpPr>
        <p:grpSpPr>
          <a:xfrm>
            <a:off x="6804248" y="1772816"/>
            <a:ext cx="1513552" cy="1513552"/>
            <a:chOff x="5036661" y="2303040"/>
            <a:chExt cx="2637186" cy="2637186"/>
          </a:xfrm>
        </p:grpSpPr>
        <p:sp>
          <p:nvSpPr>
            <p:cNvPr id="31" name="Elipse 30"/>
            <p:cNvSpPr/>
            <p:nvPr/>
          </p:nvSpPr>
          <p:spPr>
            <a:xfrm>
              <a:off x="5036661" y="2303040"/>
              <a:ext cx="2637186" cy="2637186"/>
            </a:xfrm>
            <a:prstGeom prst="ellipse">
              <a:avLst/>
            </a:prstGeom>
            <a:noFill/>
            <a:ln w="57150" cmpd="sng">
              <a:solidFill>
                <a:srgbClr val="991647"/>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grpSp>
          <p:nvGrpSpPr>
            <p:cNvPr id="32" name="Agrupar 31"/>
            <p:cNvGrpSpPr/>
            <p:nvPr/>
          </p:nvGrpSpPr>
          <p:grpSpPr>
            <a:xfrm>
              <a:off x="5568048" y="2462342"/>
              <a:ext cx="1574413" cy="1974198"/>
              <a:chOff x="321666" y="3359301"/>
              <a:chExt cx="3049693" cy="3367789"/>
            </a:xfrm>
          </p:grpSpPr>
          <p:pic>
            <p:nvPicPr>
              <p:cNvPr id="33" name="Imagen 32" descr="Slalom logo Office 2.png"/>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93649" y="3359301"/>
                <a:ext cx="2595016" cy="1224019"/>
              </a:xfrm>
              <a:prstGeom prst="rect">
                <a:avLst/>
              </a:prstGeom>
            </p:spPr>
          </p:pic>
          <p:grpSp>
            <p:nvGrpSpPr>
              <p:cNvPr id="34" name="Agrupar 33"/>
              <p:cNvGrpSpPr/>
              <p:nvPr/>
            </p:nvGrpSpPr>
            <p:grpSpPr>
              <a:xfrm>
                <a:off x="321666" y="4988559"/>
                <a:ext cx="1383944" cy="1738531"/>
                <a:chOff x="860145" y="4780281"/>
                <a:chExt cx="1614445" cy="2028090"/>
              </a:xfrm>
            </p:grpSpPr>
            <p:pic>
              <p:nvPicPr>
                <p:cNvPr id="43" name="Imagen 42"/>
                <p:cNvPicPr>
                  <a:picLocks noChangeAspect="1"/>
                </p:cNvPicPr>
                <p:nvPr/>
              </p:nvPicPr>
              <p:blipFill>
                <a:blip r:embed="rId6"/>
                <a:stretch>
                  <a:fillRect/>
                </a:stretch>
              </p:blipFill>
              <p:spPr>
                <a:xfrm>
                  <a:off x="860145" y="4865271"/>
                  <a:ext cx="1549400" cy="1943100"/>
                </a:xfrm>
                <a:prstGeom prst="rect">
                  <a:avLst/>
                </a:prstGeom>
              </p:spPr>
            </p:pic>
            <p:grpSp>
              <p:nvGrpSpPr>
                <p:cNvPr id="44" name="Agrupar 43"/>
                <p:cNvGrpSpPr/>
                <p:nvPr/>
              </p:nvGrpSpPr>
              <p:grpSpPr>
                <a:xfrm>
                  <a:off x="1833665" y="4780281"/>
                  <a:ext cx="640925" cy="640925"/>
                  <a:chOff x="3021746" y="1492251"/>
                  <a:chExt cx="1612900" cy="1612900"/>
                </a:xfrm>
              </p:grpSpPr>
              <p:pic>
                <p:nvPicPr>
                  <p:cNvPr id="45" name="Imagen 44"/>
                  <p:cNvPicPr>
                    <a:picLocks noChangeAspect="1"/>
                  </p:cNvPicPr>
                  <p:nvPr/>
                </p:nvPicPr>
                <p:blipFill>
                  <a:blip r:embed="rId3"/>
                  <a:stretch>
                    <a:fillRect/>
                  </a:stretch>
                </p:blipFill>
                <p:spPr>
                  <a:xfrm>
                    <a:off x="3021746" y="1492251"/>
                    <a:ext cx="1612900" cy="1612900"/>
                  </a:xfrm>
                  <a:prstGeom prst="rect">
                    <a:avLst/>
                  </a:prstGeom>
                </p:spPr>
              </p:pic>
              <p:pic>
                <p:nvPicPr>
                  <p:cNvPr id="46" name="Imagen 45" descr="Slalom Logos-07.png"/>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3352859" y="1772677"/>
                    <a:ext cx="950674" cy="1052048"/>
                  </a:xfrm>
                  <a:prstGeom prst="rect">
                    <a:avLst/>
                  </a:prstGeom>
                </p:spPr>
              </p:pic>
            </p:grpSp>
          </p:grpSp>
          <p:grpSp>
            <p:nvGrpSpPr>
              <p:cNvPr id="35" name="Agrupar 34"/>
              <p:cNvGrpSpPr/>
              <p:nvPr/>
            </p:nvGrpSpPr>
            <p:grpSpPr>
              <a:xfrm>
                <a:off x="1987415" y="4988559"/>
                <a:ext cx="1383944" cy="1738531"/>
                <a:chOff x="860145" y="4780281"/>
                <a:chExt cx="1614445" cy="2028090"/>
              </a:xfrm>
            </p:grpSpPr>
            <p:pic>
              <p:nvPicPr>
                <p:cNvPr id="39" name="Imagen 38"/>
                <p:cNvPicPr>
                  <a:picLocks noChangeAspect="1"/>
                </p:cNvPicPr>
                <p:nvPr/>
              </p:nvPicPr>
              <p:blipFill>
                <a:blip r:embed="rId6"/>
                <a:stretch>
                  <a:fillRect/>
                </a:stretch>
              </p:blipFill>
              <p:spPr>
                <a:xfrm>
                  <a:off x="860145" y="4865271"/>
                  <a:ext cx="1549400" cy="1943100"/>
                </a:xfrm>
                <a:prstGeom prst="rect">
                  <a:avLst/>
                </a:prstGeom>
              </p:spPr>
            </p:pic>
            <p:grpSp>
              <p:nvGrpSpPr>
                <p:cNvPr id="40" name="Agrupar 39"/>
                <p:cNvGrpSpPr/>
                <p:nvPr/>
              </p:nvGrpSpPr>
              <p:grpSpPr>
                <a:xfrm>
                  <a:off x="1833665" y="4780281"/>
                  <a:ext cx="640925" cy="640925"/>
                  <a:chOff x="3021746" y="1492251"/>
                  <a:chExt cx="1612900" cy="1612900"/>
                </a:xfrm>
              </p:grpSpPr>
              <p:pic>
                <p:nvPicPr>
                  <p:cNvPr id="41" name="Imagen 40"/>
                  <p:cNvPicPr>
                    <a:picLocks noChangeAspect="1"/>
                  </p:cNvPicPr>
                  <p:nvPr/>
                </p:nvPicPr>
                <p:blipFill>
                  <a:blip r:embed="rId3"/>
                  <a:stretch>
                    <a:fillRect/>
                  </a:stretch>
                </p:blipFill>
                <p:spPr>
                  <a:xfrm>
                    <a:off x="3021746" y="1492251"/>
                    <a:ext cx="1612900" cy="1612900"/>
                  </a:xfrm>
                  <a:prstGeom prst="rect">
                    <a:avLst/>
                  </a:prstGeom>
                </p:spPr>
              </p:pic>
              <p:pic>
                <p:nvPicPr>
                  <p:cNvPr id="42" name="Imagen 41" descr="Slalom Logos-07.png"/>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3352859" y="1772677"/>
                    <a:ext cx="950674" cy="1052048"/>
                  </a:xfrm>
                  <a:prstGeom prst="rect">
                    <a:avLst/>
                  </a:prstGeom>
                </p:spPr>
              </p:pic>
            </p:grpSp>
          </p:grpSp>
          <p:cxnSp>
            <p:nvCxnSpPr>
              <p:cNvPr id="36" name="Conector angular 35"/>
              <p:cNvCxnSpPr>
                <a:stCxn id="38" idx="2"/>
                <a:endCxn id="43" idx="0"/>
              </p:cNvCxnSpPr>
              <p:nvPr/>
            </p:nvCxnSpPr>
            <p:spPr>
              <a:xfrm rot="5400000">
                <a:off x="929511" y="4285206"/>
                <a:ext cx="832458" cy="719961"/>
              </a:xfrm>
              <a:prstGeom prst="bentConnector3">
                <a:avLst>
                  <a:gd name="adj1" fmla="val 50000"/>
                </a:avLst>
              </a:prstGeom>
              <a:ln w="12700" cmpd="sng">
                <a:solidFill>
                  <a:srgbClr val="991647"/>
                </a:solidFill>
                <a:prstDash val="dot"/>
              </a:ln>
            </p:spPr>
            <p:style>
              <a:lnRef idx="2">
                <a:schemeClr val="accent1"/>
              </a:lnRef>
              <a:fillRef idx="0">
                <a:schemeClr val="accent1"/>
              </a:fillRef>
              <a:effectRef idx="1">
                <a:schemeClr val="accent1"/>
              </a:effectRef>
              <a:fontRef idx="minor">
                <a:schemeClr val="tx1"/>
              </a:fontRef>
            </p:style>
          </p:cxnSp>
          <p:cxnSp>
            <p:nvCxnSpPr>
              <p:cNvPr id="37" name="Conector angular 36"/>
              <p:cNvCxnSpPr>
                <a:stCxn id="38" idx="2"/>
                <a:endCxn id="39" idx="0"/>
              </p:cNvCxnSpPr>
              <p:nvPr/>
            </p:nvCxnSpPr>
            <p:spPr>
              <a:xfrm rot="16200000" flipH="1">
                <a:off x="1762385" y="4172292"/>
                <a:ext cx="832458" cy="945788"/>
              </a:xfrm>
              <a:prstGeom prst="bentConnector3">
                <a:avLst>
                  <a:gd name="adj1" fmla="val 50000"/>
                </a:avLst>
              </a:prstGeom>
              <a:ln w="12700" cmpd="sng">
                <a:solidFill>
                  <a:srgbClr val="991647"/>
                </a:solidFill>
                <a:prstDash val="dot"/>
              </a:ln>
            </p:spPr>
            <p:style>
              <a:lnRef idx="2">
                <a:schemeClr val="accent1"/>
              </a:lnRef>
              <a:fillRef idx="0">
                <a:schemeClr val="accent1"/>
              </a:fillRef>
              <a:effectRef idx="1">
                <a:schemeClr val="accent1"/>
              </a:effectRef>
              <a:fontRef idx="minor">
                <a:schemeClr val="tx1"/>
              </a:fontRef>
            </p:style>
          </p:cxnSp>
          <p:sp>
            <p:nvSpPr>
              <p:cNvPr id="38" name="Rectángulo 37"/>
              <p:cNvSpPr/>
              <p:nvPr/>
            </p:nvSpPr>
            <p:spPr>
              <a:xfrm>
                <a:off x="872845" y="3897336"/>
                <a:ext cx="1665749" cy="331621"/>
              </a:xfrm>
              <a:prstGeom prst="rect">
                <a:avLst/>
              </a:prstGeom>
              <a:no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grpSp>
      </p:grpSp>
      <p:cxnSp>
        <p:nvCxnSpPr>
          <p:cNvPr id="47" name="Conector angular 46"/>
          <p:cNvCxnSpPr>
            <a:stCxn id="15" idx="0"/>
            <a:endCxn id="31" idx="2"/>
          </p:cNvCxnSpPr>
          <p:nvPr/>
        </p:nvCxnSpPr>
        <p:spPr>
          <a:xfrm rot="5400000" flipH="1" flipV="1">
            <a:off x="5056059" y="2040852"/>
            <a:ext cx="1259448" cy="2236929"/>
          </a:xfrm>
          <a:prstGeom prst="bentConnector2">
            <a:avLst/>
          </a:prstGeom>
          <a:ln>
            <a:solidFill>
              <a:srgbClr val="991647"/>
            </a:solidFill>
          </a:ln>
        </p:spPr>
        <p:style>
          <a:lnRef idx="2">
            <a:schemeClr val="accent1"/>
          </a:lnRef>
          <a:fillRef idx="0">
            <a:schemeClr val="accent1"/>
          </a:fillRef>
          <a:effectRef idx="1">
            <a:schemeClr val="accent1"/>
          </a:effectRef>
          <a:fontRef idx="minor">
            <a:schemeClr val="tx1"/>
          </a:fontRef>
        </p:style>
      </p:cxnSp>
      <p:cxnSp>
        <p:nvCxnSpPr>
          <p:cNvPr id="48" name="Conector angular 47"/>
          <p:cNvCxnSpPr>
            <a:stCxn id="14" idx="3"/>
            <a:endCxn id="31" idx="2"/>
          </p:cNvCxnSpPr>
          <p:nvPr/>
        </p:nvCxnSpPr>
        <p:spPr>
          <a:xfrm>
            <a:off x="6012160" y="1921188"/>
            <a:ext cx="792088" cy="608404"/>
          </a:xfrm>
          <a:prstGeom prst="bentConnector3">
            <a:avLst>
              <a:gd name="adj1" fmla="val 50000"/>
            </a:avLst>
          </a:prstGeom>
          <a:ln>
            <a:solidFill>
              <a:srgbClr val="991647"/>
            </a:solidFill>
          </a:ln>
        </p:spPr>
        <p:style>
          <a:lnRef idx="2">
            <a:schemeClr val="accent1"/>
          </a:lnRef>
          <a:fillRef idx="0">
            <a:schemeClr val="accent1"/>
          </a:fillRef>
          <a:effectRef idx="1">
            <a:schemeClr val="accent1"/>
          </a:effectRef>
          <a:fontRef idx="minor">
            <a:schemeClr val="tx1"/>
          </a:fontRef>
        </p:style>
      </p:cxnSp>
      <p:sp>
        <p:nvSpPr>
          <p:cNvPr id="49" name="Rectangle 44"/>
          <p:cNvSpPr/>
          <p:nvPr/>
        </p:nvSpPr>
        <p:spPr>
          <a:xfrm>
            <a:off x="1960147" y="4897036"/>
            <a:ext cx="4488782" cy="830997"/>
          </a:xfrm>
          <a:prstGeom prst="rect">
            <a:avLst/>
          </a:prstGeom>
        </p:spPr>
        <p:txBody>
          <a:bodyPr wrap="square">
            <a:spAutoFit/>
          </a:bodyPr>
          <a:lstStyle/>
          <a:p>
            <a:r>
              <a:rPr lang="en-US" sz="4800" b="1" dirty="0" smtClean="0">
                <a:solidFill>
                  <a:srgbClr val="550A4F"/>
                </a:solidFill>
                <a:latin typeface="Aharoni" panose="02010803020104030203" pitchFamily="2" charset="-79"/>
                <a:cs typeface="Aharoni" panose="02010803020104030203" pitchFamily="2" charset="-79"/>
              </a:rPr>
              <a:t>technical</a:t>
            </a:r>
            <a:endParaRPr lang="en-US" sz="5400" b="1" dirty="0" smtClean="0">
              <a:solidFill>
                <a:srgbClr val="550A4F"/>
              </a:solidFill>
              <a:latin typeface="Aharoni" panose="02010803020104030203" pitchFamily="2" charset="-79"/>
              <a:cs typeface="Aharoni" panose="02010803020104030203" pitchFamily="2" charset="-79"/>
            </a:endParaRPr>
          </a:p>
        </p:txBody>
      </p:sp>
      <p:sp>
        <p:nvSpPr>
          <p:cNvPr id="50" name="Rectangle 44"/>
          <p:cNvSpPr/>
          <p:nvPr/>
        </p:nvSpPr>
        <p:spPr>
          <a:xfrm>
            <a:off x="1619672" y="2175949"/>
            <a:ext cx="3312368" cy="584776"/>
          </a:xfrm>
          <a:prstGeom prst="rect">
            <a:avLst/>
          </a:prstGeom>
        </p:spPr>
        <p:txBody>
          <a:bodyPr wrap="square">
            <a:spAutoFit/>
          </a:bodyPr>
          <a:lstStyle/>
          <a:p>
            <a:r>
              <a:rPr lang="en-US" sz="3200" b="1" dirty="0" smtClean="0">
                <a:solidFill>
                  <a:srgbClr val="550A4F"/>
                </a:solidFill>
                <a:latin typeface="Aharoni" panose="02010803020104030203" pitchFamily="2" charset="-79"/>
                <a:cs typeface="Aharoni" panose="02010803020104030203" pitchFamily="2" charset="-79"/>
              </a:rPr>
              <a:t>legal</a:t>
            </a:r>
          </a:p>
        </p:txBody>
      </p:sp>
      <p:sp>
        <p:nvSpPr>
          <p:cNvPr id="15" name="Rectangle 14"/>
          <p:cNvSpPr/>
          <p:nvPr/>
        </p:nvSpPr>
        <p:spPr>
          <a:xfrm>
            <a:off x="438123" y="3789040"/>
            <a:ext cx="8258392" cy="2213998"/>
          </a:xfrm>
          <a:prstGeom prst="rect">
            <a:avLst/>
          </a:prstGeom>
          <a:noFill/>
          <a:ln>
            <a:solidFill>
              <a:srgbClr val="86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1" name="Imagen 50"/>
          <p:cNvPicPr>
            <a:picLocks noChangeAspect="1"/>
          </p:cNvPicPr>
          <p:nvPr/>
        </p:nvPicPr>
        <p:blipFill>
          <a:blip r:embed="rId8"/>
          <a:stretch>
            <a:fillRect/>
          </a:stretch>
        </p:blipFill>
        <p:spPr>
          <a:xfrm>
            <a:off x="179512" y="188640"/>
            <a:ext cx="1003300" cy="787400"/>
          </a:xfrm>
          <a:prstGeom prst="rect">
            <a:avLst/>
          </a:prstGeom>
        </p:spPr>
      </p:pic>
      <p:pic>
        <p:nvPicPr>
          <p:cNvPr id="52" name="Picture 2" descr="C:\Users\a528441\Google Drive\_Projects\Slalom\WP 1 - Communication\Logo\_Logo\SlalomLogo-Clear.png"/>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273825" y="-459432"/>
            <a:ext cx="4125745" cy="194663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56382924"/>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ie de página 1"/>
          <p:cNvSpPr>
            <a:spLocks noGrp="1"/>
          </p:cNvSpPr>
          <p:nvPr>
            <p:ph type="ftr" sz="quarter" idx="11"/>
          </p:nvPr>
        </p:nvSpPr>
        <p:spPr/>
        <p:txBody>
          <a:bodyPr/>
          <a:lstStyle/>
          <a:p>
            <a:r>
              <a:rPr lang="en-US" smtClean="0"/>
              <a:t>SLALOM Project</a:t>
            </a:r>
            <a:endParaRPr lang="en-US"/>
          </a:p>
        </p:txBody>
      </p:sp>
      <p:sp>
        <p:nvSpPr>
          <p:cNvPr id="3" name="Marcador de número de diapositiva 2"/>
          <p:cNvSpPr>
            <a:spLocks noGrp="1"/>
          </p:cNvSpPr>
          <p:nvPr>
            <p:ph type="sldNum" sz="quarter" idx="12"/>
          </p:nvPr>
        </p:nvSpPr>
        <p:spPr/>
        <p:txBody>
          <a:bodyPr/>
          <a:lstStyle/>
          <a:p>
            <a:fld id="{C4196F68-A0B8-452C-81CA-EDBF194EC3CD}" type="slidenum">
              <a:rPr lang="en-US" smtClean="0"/>
              <a:t>19</a:t>
            </a:fld>
            <a:endParaRPr lang="en-US"/>
          </a:p>
        </p:txBody>
      </p:sp>
      <p:sp>
        <p:nvSpPr>
          <p:cNvPr id="6" name="Rectangle 30"/>
          <p:cNvSpPr/>
          <p:nvPr/>
        </p:nvSpPr>
        <p:spPr>
          <a:xfrm>
            <a:off x="611560" y="116632"/>
            <a:ext cx="8280920" cy="707886"/>
          </a:xfrm>
          <a:prstGeom prst="rect">
            <a:avLst/>
          </a:prstGeom>
        </p:spPr>
        <p:txBody>
          <a:bodyPr wrap="square">
            <a:spAutoFit/>
          </a:bodyPr>
          <a:lstStyle/>
          <a:p>
            <a:pPr algn="r"/>
            <a:r>
              <a:rPr lang="en-US" sz="2400" b="1" dirty="0" smtClean="0">
                <a:solidFill>
                  <a:srgbClr val="991647"/>
                </a:solidFill>
              </a:rPr>
              <a:t>SLALOM </a:t>
            </a:r>
            <a:r>
              <a:rPr lang="en-US" sz="4000" b="1" dirty="0" smtClean="0">
                <a:solidFill>
                  <a:srgbClr val="550A4F"/>
                </a:solidFill>
              </a:rPr>
              <a:t>SLA Tech Specs</a:t>
            </a:r>
            <a:endParaRPr lang="en-US" sz="2400" b="1" dirty="0">
              <a:solidFill>
                <a:srgbClr val="991647"/>
              </a:solidFill>
            </a:endParaRPr>
          </a:p>
        </p:txBody>
      </p:sp>
      <p:sp>
        <p:nvSpPr>
          <p:cNvPr id="9" name="Rectangle 8"/>
          <p:cNvSpPr/>
          <p:nvPr/>
        </p:nvSpPr>
        <p:spPr>
          <a:xfrm>
            <a:off x="379791" y="2564904"/>
            <a:ext cx="8368673" cy="2031325"/>
          </a:xfrm>
          <a:prstGeom prst="rect">
            <a:avLst/>
          </a:prstGeom>
        </p:spPr>
        <p:txBody>
          <a:bodyPr wrap="square">
            <a:spAutoFit/>
          </a:bodyPr>
          <a:lstStyle/>
          <a:p>
            <a:pPr algn="ctr"/>
            <a:r>
              <a:rPr lang="en-GB" sz="2400" b="1" dirty="0">
                <a:solidFill>
                  <a:srgbClr val="991647"/>
                </a:solidFill>
              </a:rPr>
              <a:t>To assure required service </a:t>
            </a:r>
            <a:r>
              <a:rPr lang="en-GB" sz="2400" b="1" dirty="0" smtClean="0">
                <a:solidFill>
                  <a:srgbClr val="991647"/>
                </a:solidFill>
              </a:rPr>
              <a:t>levels, when </a:t>
            </a:r>
            <a:r>
              <a:rPr lang="en-GB" sz="2400" b="1" dirty="0">
                <a:solidFill>
                  <a:srgbClr val="991647"/>
                </a:solidFill>
              </a:rPr>
              <a:t>dealing with </a:t>
            </a:r>
            <a:r>
              <a:rPr lang="en-GB" sz="2400" b="1" dirty="0" smtClean="0">
                <a:solidFill>
                  <a:srgbClr val="991647"/>
                </a:solidFill>
              </a:rPr>
              <a:t>cloud services</a:t>
            </a:r>
            <a:r>
              <a:rPr lang="en-GB" sz="2400" b="1" dirty="0">
                <a:solidFill>
                  <a:srgbClr val="991647"/>
                </a:solidFill>
              </a:rPr>
              <a:t>, organizations must work with a detailed description of the objectives and the way they will be </a:t>
            </a:r>
            <a:r>
              <a:rPr lang="en-GB" sz="2400" b="1" dirty="0" smtClean="0">
                <a:solidFill>
                  <a:srgbClr val="991647"/>
                </a:solidFill>
              </a:rPr>
              <a:t>technically measured </a:t>
            </a:r>
            <a:r>
              <a:rPr lang="en-GB" sz="2400" b="1" dirty="0">
                <a:solidFill>
                  <a:srgbClr val="991647"/>
                </a:solidFill>
              </a:rPr>
              <a:t>for a number of different categories of the business cloud strategy. </a:t>
            </a:r>
            <a:endParaRPr lang="en-GB" sz="2400" b="1" dirty="0" smtClean="0">
              <a:solidFill>
                <a:srgbClr val="991647"/>
              </a:solidFill>
            </a:endParaRPr>
          </a:p>
          <a:p>
            <a:pPr algn="ctr"/>
            <a:endParaRPr lang="en-GB" sz="1000" b="1" dirty="0">
              <a:solidFill>
                <a:srgbClr val="991647"/>
              </a:solidFill>
            </a:endParaRPr>
          </a:p>
          <a:p>
            <a:pPr algn="ctr"/>
            <a:r>
              <a:rPr lang="en-GB" sz="2000" b="1" dirty="0" smtClean="0">
                <a:solidFill>
                  <a:srgbClr val="991647"/>
                </a:solidFill>
              </a:rPr>
              <a:t>These </a:t>
            </a:r>
            <a:r>
              <a:rPr lang="en-GB" sz="2000" b="1" dirty="0">
                <a:solidFill>
                  <a:srgbClr val="991647"/>
                </a:solidFill>
              </a:rPr>
              <a:t>include, but are not limited to: </a:t>
            </a:r>
            <a:endParaRPr lang="en-US" sz="2000" b="1" dirty="0">
              <a:solidFill>
                <a:srgbClr val="991647"/>
              </a:solidFill>
            </a:endParaRPr>
          </a:p>
        </p:txBody>
      </p:sp>
      <p:sp>
        <p:nvSpPr>
          <p:cNvPr id="15" name="Rectangle 30"/>
          <p:cNvSpPr/>
          <p:nvPr/>
        </p:nvSpPr>
        <p:spPr>
          <a:xfrm>
            <a:off x="846916" y="1171205"/>
            <a:ext cx="5915814" cy="461665"/>
          </a:xfrm>
          <a:prstGeom prst="rect">
            <a:avLst/>
          </a:prstGeom>
        </p:spPr>
        <p:txBody>
          <a:bodyPr wrap="square">
            <a:spAutoFit/>
          </a:bodyPr>
          <a:lstStyle/>
          <a:p>
            <a:pPr algn="r"/>
            <a:r>
              <a:rPr lang="en-US" sz="2400" dirty="0" smtClean="0">
                <a:solidFill>
                  <a:srgbClr val="C15037"/>
                </a:solidFill>
                <a:latin typeface="Arial Black"/>
                <a:cs typeface="Arial Black"/>
              </a:rPr>
              <a:t>SLA Technical Specification</a:t>
            </a:r>
            <a:endParaRPr lang="en-US" sz="2400" dirty="0">
              <a:solidFill>
                <a:srgbClr val="C15037"/>
              </a:solidFill>
              <a:latin typeface="Arial Black"/>
              <a:cs typeface="Arial Black"/>
            </a:endParaRPr>
          </a:p>
        </p:txBody>
      </p:sp>
      <p:sp>
        <p:nvSpPr>
          <p:cNvPr id="17" name="Rectangle 44"/>
          <p:cNvSpPr/>
          <p:nvPr/>
        </p:nvSpPr>
        <p:spPr>
          <a:xfrm>
            <a:off x="1082272" y="1520697"/>
            <a:ext cx="5680458" cy="646331"/>
          </a:xfrm>
          <a:prstGeom prst="rect">
            <a:avLst/>
          </a:prstGeom>
        </p:spPr>
        <p:txBody>
          <a:bodyPr wrap="square">
            <a:spAutoFit/>
          </a:bodyPr>
          <a:lstStyle/>
          <a:p>
            <a:pPr algn="r"/>
            <a:r>
              <a:rPr lang="en-US" b="1" dirty="0">
                <a:solidFill>
                  <a:srgbClr val="550A4F"/>
                </a:solidFill>
                <a:latin typeface="Aharoni" panose="02010803020104030203" pitchFamily="2" charset="-79"/>
                <a:cs typeface="Aharoni" panose="02010803020104030203" pitchFamily="2" charset="-79"/>
              </a:rPr>
              <a:t>allows the definition of parameters &amp; terms through a well-defined set of metrics</a:t>
            </a:r>
            <a:endParaRPr lang="en-US" b="1" dirty="0" smtClean="0">
              <a:solidFill>
                <a:srgbClr val="550A4F"/>
              </a:solidFill>
              <a:latin typeface="Aharoni" panose="02010803020104030203" pitchFamily="2" charset="-79"/>
              <a:cs typeface="Aharoni" panose="02010803020104030203" pitchFamily="2" charset="-79"/>
            </a:endParaRPr>
          </a:p>
        </p:txBody>
      </p:sp>
      <p:grpSp>
        <p:nvGrpSpPr>
          <p:cNvPr id="18" name="Group 17"/>
          <p:cNvGrpSpPr/>
          <p:nvPr/>
        </p:nvGrpSpPr>
        <p:grpSpPr>
          <a:xfrm>
            <a:off x="7017730" y="692696"/>
            <a:ext cx="1323546" cy="1656002"/>
            <a:chOff x="736348" y="1230063"/>
            <a:chExt cx="1323546" cy="1656002"/>
          </a:xfrm>
        </p:grpSpPr>
        <p:pic>
          <p:nvPicPr>
            <p:cNvPr id="19" name="Imagen 57"/>
            <p:cNvPicPr>
              <a:picLocks noChangeAspect="1"/>
            </p:cNvPicPr>
            <p:nvPr/>
          </p:nvPicPr>
          <p:blipFill>
            <a:blip r:embed="rId2"/>
            <a:stretch>
              <a:fillRect/>
            </a:stretch>
          </p:blipFill>
          <p:spPr>
            <a:xfrm>
              <a:off x="736348" y="1478185"/>
              <a:ext cx="988669" cy="1407880"/>
            </a:xfrm>
            <a:prstGeom prst="rect">
              <a:avLst/>
            </a:prstGeom>
          </p:spPr>
        </p:pic>
        <p:grpSp>
          <p:nvGrpSpPr>
            <p:cNvPr id="20" name="Agrupar 12"/>
            <p:cNvGrpSpPr/>
            <p:nvPr/>
          </p:nvGrpSpPr>
          <p:grpSpPr>
            <a:xfrm>
              <a:off x="1015217" y="1230063"/>
              <a:ext cx="1044677" cy="1152128"/>
              <a:chOff x="4997256" y="2041326"/>
              <a:chExt cx="1625600" cy="1625600"/>
            </a:xfrm>
          </p:grpSpPr>
          <p:pic>
            <p:nvPicPr>
              <p:cNvPr id="25" name="Imagen 20"/>
              <p:cNvPicPr>
                <a:picLocks noChangeAspect="1"/>
              </p:cNvPicPr>
              <p:nvPr/>
            </p:nvPicPr>
            <p:blipFill>
              <a:blip r:embed="rId3"/>
              <a:stretch>
                <a:fillRect/>
              </a:stretch>
            </p:blipFill>
            <p:spPr>
              <a:xfrm>
                <a:off x="4997256" y="2041326"/>
                <a:ext cx="1625600" cy="1625600"/>
              </a:xfrm>
              <a:prstGeom prst="rect">
                <a:avLst/>
              </a:prstGeom>
            </p:spPr>
          </p:pic>
          <p:grpSp>
            <p:nvGrpSpPr>
              <p:cNvPr id="26" name="Agrupar 21"/>
              <p:cNvGrpSpPr/>
              <p:nvPr/>
            </p:nvGrpSpPr>
            <p:grpSpPr>
              <a:xfrm>
                <a:off x="5497723" y="2349816"/>
                <a:ext cx="640925" cy="640925"/>
                <a:chOff x="3021746" y="1492251"/>
                <a:chExt cx="1612900" cy="1612900"/>
              </a:xfrm>
            </p:grpSpPr>
            <p:pic>
              <p:nvPicPr>
                <p:cNvPr id="27" name="Imagen 22"/>
                <p:cNvPicPr>
                  <a:picLocks noChangeAspect="1"/>
                </p:cNvPicPr>
                <p:nvPr/>
              </p:nvPicPr>
              <p:blipFill>
                <a:blip r:embed="rId4"/>
                <a:stretch>
                  <a:fillRect/>
                </a:stretch>
              </p:blipFill>
              <p:spPr>
                <a:xfrm>
                  <a:off x="3021746" y="1492251"/>
                  <a:ext cx="1612900" cy="1612900"/>
                </a:xfrm>
                <a:prstGeom prst="rect">
                  <a:avLst/>
                </a:prstGeom>
              </p:spPr>
            </p:pic>
            <p:pic>
              <p:nvPicPr>
                <p:cNvPr id="28" name="Imagen 23" descr="Slalom Logos-07.png"/>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352859" y="1772677"/>
                  <a:ext cx="950674" cy="1052048"/>
                </a:xfrm>
                <a:prstGeom prst="rect">
                  <a:avLst/>
                </a:prstGeom>
              </p:spPr>
            </p:pic>
          </p:grpSp>
        </p:grpSp>
      </p:grpSp>
      <p:sp>
        <p:nvSpPr>
          <p:cNvPr id="4" name="Rectángulo 3"/>
          <p:cNvSpPr/>
          <p:nvPr/>
        </p:nvSpPr>
        <p:spPr>
          <a:xfrm>
            <a:off x="395536" y="4667071"/>
            <a:ext cx="2189021" cy="954107"/>
          </a:xfrm>
          <a:prstGeom prst="rect">
            <a:avLst/>
          </a:prstGeom>
        </p:spPr>
        <p:txBody>
          <a:bodyPr wrap="none">
            <a:spAutoFit/>
          </a:bodyPr>
          <a:lstStyle/>
          <a:p>
            <a:pPr algn="ctr"/>
            <a:r>
              <a:rPr lang="en-GB" sz="2800" b="1" dirty="0">
                <a:solidFill>
                  <a:srgbClr val="550A4F"/>
                </a:solidFill>
              </a:rPr>
              <a:t>Performance </a:t>
            </a:r>
            <a:endParaRPr lang="en-GB" sz="2800" b="1" dirty="0" smtClean="0">
              <a:solidFill>
                <a:srgbClr val="550A4F"/>
              </a:solidFill>
            </a:endParaRPr>
          </a:p>
          <a:p>
            <a:pPr algn="ctr"/>
            <a:r>
              <a:rPr lang="en-GB" sz="2800" b="1" dirty="0" smtClean="0">
                <a:solidFill>
                  <a:srgbClr val="550A4F"/>
                </a:solidFill>
              </a:rPr>
              <a:t>&amp; </a:t>
            </a:r>
            <a:r>
              <a:rPr lang="en-GB" sz="2800" b="1" dirty="0">
                <a:solidFill>
                  <a:srgbClr val="550A4F"/>
                </a:solidFill>
              </a:rPr>
              <a:t>Availability</a:t>
            </a:r>
            <a:r>
              <a:rPr lang="es-ES" sz="2800" b="1" dirty="0">
                <a:solidFill>
                  <a:srgbClr val="550A4F"/>
                </a:solidFill>
              </a:rPr>
              <a:t> </a:t>
            </a:r>
          </a:p>
        </p:txBody>
      </p:sp>
      <p:sp>
        <p:nvSpPr>
          <p:cNvPr id="16" name="Rectángulo 15"/>
          <p:cNvSpPr/>
          <p:nvPr/>
        </p:nvSpPr>
        <p:spPr>
          <a:xfrm>
            <a:off x="3059832" y="4667071"/>
            <a:ext cx="2534418" cy="954107"/>
          </a:xfrm>
          <a:prstGeom prst="rect">
            <a:avLst/>
          </a:prstGeom>
        </p:spPr>
        <p:txBody>
          <a:bodyPr wrap="none">
            <a:spAutoFit/>
          </a:bodyPr>
          <a:lstStyle/>
          <a:p>
            <a:pPr algn="ctr"/>
            <a:r>
              <a:rPr lang="en-GB" sz="2800" b="1" dirty="0" smtClean="0">
                <a:solidFill>
                  <a:srgbClr val="550A4F"/>
                </a:solidFill>
              </a:rPr>
              <a:t>Personal </a:t>
            </a:r>
          </a:p>
          <a:p>
            <a:pPr algn="ctr"/>
            <a:r>
              <a:rPr lang="en-GB" sz="2800" b="1" dirty="0" smtClean="0">
                <a:solidFill>
                  <a:srgbClr val="550A4F"/>
                </a:solidFill>
              </a:rPr>
              <a:t>Data Protection</a:t>
            </a:r>
            <a:endParaRPr lang="es-ES" sz="2800" b="1" dirty="0">
              <a:solidFill>
                <a:srgbClr val="550A4F"/>
              </a:solidFill>
            </a:endParaRPr>
          </a:p>
        </p:txBody>
      </p:sp>
      <p:sp>
        <p:nvSpPr>
          <p:cNvPr id="21" name="Rectángulo 20"/>
          <p:cNvSpPr/>
          <p:nvPr/>
        </p:nvSpPr>
        <p:spPr>
          <a:xfrm>
            <a:off x="2123728" y="5714092"/>
            <a:ext cx="1390124" cy="523220"/>
          </a:xfrm>
          <a:prstGeom prst="rect">
            <a:avLst/>
          </a:prstGeom>
        </p:spPr>
        <p:txBody>
          <a:bodyPr wrap="none">
            <a:spAutoFit/>
          </a:bodyPr>
          <a:lstStyle/>
          <a:p>
            <a:pPr algn="ctr"/>
            <a:r>
              <a:rPr lang="es-ES_tradnl" sz="2800" b="1" dirty="0" smtClean="0">
                <a:solidFill>
                  <a:srgbClr val="550A4F"/>
                </a:solidFill>
              </a:rPr>
              <a:t>Security</a:t>
            </a:r>
            <a:endParaRPr lang="es-ES" sz="2800" b="1" dirty="0">
              <a:solidFill>
                <a:srgbClr val="550A4F"/>
              </a:solidFill>
            </a:endParaRPr>
          </a:p>
        </p:txBody>
      </p:sp>
      <p:sp>
        <p:nvSpPr>
          <p:cNvPr id="22" name="Rectángulo 21"/>
          <p:cNvSpPr/>
          <p:nvPr/>
        </p:nvSpPr>
        <p:spPr>
          <a:xfrm>
            <a:off x="5889059" y="4667071"/>
            <a:ext cx="3003421" cy="954107"/>
          </a:xfrm>
          <a:prstGeom prst="rect">
            <a:avLst/>
          </a:prstGeom>
        </p:spPr>
        <p:txBody>
          <a:bodyPr wrap="none">
            <a:spAutoFit/>
          </a:bodyPr>
          <a:lstStyle/>
          <a:p>
            <a:pPr algn="ctr"/>
            <a:r>
              <a:rPr lang="es-ES_tradnl" sz="2800" b="1" dirty="0" err="1" smtClean="0">
                <a:solidFill>
                  <a:srgbClr val="550A4F"/>
                </a:solidFill>
              </a:rPr>
              <a:t>Governance</a:t>
            </a:r>
            <a:r>
              <a:rPr lang="es-ES_tradnl" sz="2800" b="1" dirty="0" smtClean="0">
                <a:solidFill>
                  <a:srgbClr val="550A4F"/>
                </a:solidFill>
              </a:rPr>
              <a:t> </a:t>
            </a:r>
          </a:p>
          <a:p>
            <a:pPr algn="ctr"/>
            <a:r>
              <a:rPr lang="es-ES_tradnl" sz="2800" b="1" dirty="0" smtClean="0">
                <a:solidFill>
                  <a:srgbClr val="550A4F"/>
                </a:solidFill>
              </a:rPr>
              <a:t>&amp; </a:t>
            </a:r>
            <a:r>
              <a:rPr lang="es-ES_tradnl" sz="2800" b="1" dirty="0" err="1" smtClean="0">
                <a:solidFill>
                  <a:srgbClr val="550A4F"/>
                </a:solidFill>
              </a:rPr>
              <a:t>Support</a:t>
            </a:r>
            <a:r>
              <a:rPr lang="es-ES_tradnl" sz="2800" b="1" dirty="0" smtClean="0">
                <a:solidFill>
                  <a:srgbClr val="550A4F"/>
                </a:solidFill>
              </a:rPr>
              <a:t> </a:t>
            </a:r>
            <a:r>
              <a:rPr lang="es-ES_tradnl" sz="2800" b="1" dirty="0" err="1" smtClean="0">
                <a:solidFill>
                  <a:srgbClr val="550A4F"/>
                </a:solidFill>
              </a:rPr>
              <a:t>Services</a:t>
            </a:r>
            <a:endParaRPr lang="es-ES" sz="2800" b="1" dirty="0">
              <a:solidFill>
                <a:srgbClr val="550A4F"/>
              </a:solidFill>
            </a:endParaRPr>
          </a:p>
        </p:txBody>
      </p:sp>
      <p:sp>
        <p:nvSpPr>
          <p:cNvPr id="23" name="Rectángulo 22"/>
          <p:cNvSpPr/>
          <p:nvPr/>
        </p:nvSpPr>
        <p:spPr>
          <a:xfrm>
            <a:off x="4335039" y="5714092"/>
            <a:ext cx="2973265" cy="523220"/>
          </a:xfrm>
          <a:prstGeom prst="rect">
            <a:avLst/>
          </a:prstGeom>
        </p:spPr>
        <p:txBody>
          <a:bodyPr wrap="none">
            <a:spAutoFit/>
          </a:bodyPr>
          <a:lstStyle/>
          <a:p>
            <a:pPr algn="ctr"/>
            <a:r>
              <a:rPr lang="es-ES_tradnl" sz="2800" b="1" dirty="0" smtClean="0">
                <a:solidFill>
                  <a:srgbClr val="550A4F"/>
                </a:solidFill>
              </a:rPr>
              <a:t>Data Management</a:t>
            </a:r>
            <a:endParaRPr lang="es-ES" sz="2800" b="1" dirty="0">
              <a:solidFill>
                <a:srgbClr val="550A4F"/>
              </a:solidFill>
            </a:endParaRPr>
          </a:p>
        </p:txBody>
      </p:sp>
    </p:spTree>
    <p:extLst>
      <p:ext uri="{BB962C8B-B14F-4D97-AF65-F5344CB8AC3E}">
        <p14:creationId xmlns:p14="http://schemas.microsoft.com/office/powerpoint/2010/main" val="1184608663"/>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ie de página 1"/>
          <p:cNvSpPr>
            <a:spLocks noGrp="1"/>
          </p:cNvSpPr>
          <p:nvPr>
            <p:ph type="ftr" sz="quarter" idx="11"/>
          </p:nvPr>
        </p:nvSpPr>
        <p:spPr/>
        <p:txBody>
          <a:bodyPr/>
          <a:lstStyle/>
          <a:p>
            <a:r>
              <a:rPr lang="en-US" smtClean="0"/>
              <a:t>SLALOM Project</a:t>
            </a:r>
            <a:endParaRPr lang="en-US"/>
          </a:p>
        </p:txBody>
      </p:sp>
      <p:sp>
        <p:nvSpPr>
          <p:cNvPr id="3" name="Marcador de número de diapositiva 2"/>
          <p:cNvSpPr>
            <a:spLocks noGrp="1"/>
          </p:cNvSpPr>
          <p:nvPr>
            <p:ph type="sldNum" sz="quarter" idx="12"/>
          </p:nvPr>
        </p:nvSpPr>
        <p:spPr/>
        <p:txBody>
          <a:bodyPr/>
          <a:lstStyle/>
          <a:p>
            <a:fld id="{C4196F68-A0B8-452C-81CA-EDBF194EC3CD}" type="slidenum">
              <a:rPr lang="en-US" smtClean="0"/>
              <a:t>2</a:t>
            </a:fld>
            <a:endParaRPr lang="en-US"/>
          </a:p>
        </p:txBody>
      </p:sp>
      <p:sp>
        <p:nvSpPr>
          <p:cNvPr id="4" name="Rectangle 29"/>
          <p:cNvSpPr/>
          <p:nvPr/>
        </p:nvSpPr>
        <p:spPr>
          <a:xfrm>
            <a:off x="485800" y="980728"/>
            <a:ext cx="8100392" cy="1938992"/>
          </a:xfrm>
          <a:prstGeom prst="rect">
            <a:avLst/>
          </a:prstGeom>
        </p:spPr>
        <p:txBody>
          <a:bodyPr wrap="square">
            <a:spAutoFit/>
          </a:bodyPr>
          <a:lstStyle/>
          <a:p>
            <a:pPr algn="ctr"/>
            <a:r>
              <a:rPr lang="en-US" sz="6000" b="1" dirty="0" smtClean="0">
                <a:solidFill>
                  <a:srgbClr val="660066"/>
                </a:solidFill>
                <a:latin typeface="Arial Black"/>
                <a:cs typeface="Arial Black"/>
              </a:rPr>
              <a:t>SLALOM is ready to use Cloud SLAs</a:t>
            </a:r>
          </a:p>
        </p:txBody>
      </p:sp>
      <p:sp>
        <p:nvSpPr>
          <p:cNvPr id="6" name="Rectangle 30"/>
          <p:cNvSpPr/>
          <p:nvPr/>
        </p:nvSpPr>
        <p:spPr>
          <a:xfrm>
            <a:off x="395536" y="3356992"/>
            <a:ext cx="8280920" cy="1938992"/>
          </a:xfrm>
          <a:prstGeom prst="rect">
            <a:avLst/>
          </a:prstGeom>
        </p:spPr>
        <p:txBody>
          <a:bodyPr wrap="square">
            <a:spAutoFit/>
          </a:bodyPr>
          <a:lstStyle/>
          <a:p>
            <a:pPr algn="ctr"/>
            <a:r>
              <a:rPr lang="en-US" sz="2400" dirty="0">
                <a:solidFill>
                  <a:srgbClr val="800000"/>
                </a:solidFill>
                <a:latin typeface="Arial Black"/>
                <a:cs typeface="Arial Black"/>
              </a:rPr>
              <a:t> “SLALOM will take theory to practice, providing a trusted verifiable starting point for providers and business users to negotiate SLAs for doing business in the Cloud in a simple, fair and transparent </a:t>
            </a:r>
            <a:r>
              <a:rPr lang="en-US" sz="2400" dirty="0" smtClean="0">
                <a:solidFill>
                  <a:srgbClr val="800000"/>
                </a:solidFill>
                <a:latin typeface="Arial Black"/>
                <a:cs typeface="Arial Black"/>
              </a:rPr>
              <a:t>way”</a:t>
            </a:r>
            <a:endParaRPr lang="en-US" sz="2400" dirty="0">
              <a:solidFill>
                <a:srgbClr val="800000"/>
              </a:solidFill>
              <a:latin typeface="Arial Black"/>
              <a:cs typeface="Arial Black"/>
            </a:endParaRPr>
          </a:p>
        </p:txBody>
      </p:sp>
    </p:spTree>
    <p:extLst>
      <p:ext uri="{BB962C8B-B14F-4D97-AF65-F5344CB8AC3E}">
        <p14:creationId xmlns:p14="http://schemas.microsoft.com/office/powerpoint/2010/main" val="3608037344"/>
      </p:ext>
    </p:extLst>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número de diapositiva 2"/>
          <p:cNvSpPr>
            <a:spLocks noGrp="1"/>
          </p:cNvSpPr>
          <p:nvPr>
            <p:ph type="sldNum" sz="quarter" idx="12"/>
          </p:nvPr>
        </p:nvSpPr>
        <p:spPr/>
        <p:txBody>
          <a:bodyPr/>
          <a:lstStyle/>
          <a:p>
            <a:fld id="{C4196F68-A0B8-452C-81CA-EDBF194EC3CD}" type="slidenum">
              <a:rPr lang="en-US" smtClean="0"/>
              <a:t>20</a:t>
            </a:fld>
            <a:endParaRPr lang="en-US"/>
          </a:p>
        </p:txBody>
      </p:sp>
      <p:sp>
        <p:nvSpPr>
          <p:cNvPr id="6" name="Rectangle 30"/>
          <p:cNvSpPr/>
          <p:nvPr/>
        </p:nvSpPr>
        <p:spPr>
          <a:xfrm>
            <a:off x="1906790" y="44624"/>
            <a:ext cx="5977578" cy="1200329"/>
          </a:xfrm>
          <a:prstGeom prst="rect">
            <a:avLst/>
          </a:prstGeom>
        </p:spPr>
        <p:txBody>
          <a:bodyPr wrap="square">
            <a:spAutoFit/>
          </a:bodyPr>
          <a:lstStyle/>
          <a:p>
            <a:pPr algn="r"/>
            <a:r>
              <a:rPr lang="en-US" sz="4400" b="1" dirty="0" smtClean="0">
                <a:solidFill>
                  <a:srgbClr val="991647"/>
                </a:solidFill>
              </a:rPr>
              <a:t>SLALOM </a:t>
            </a:r>
            <a:r>
              <a:rPr lang="en-US" sz="7200" b="1" dirty="0">
                <a:solidFill>
                  <a:srgbClr val="550A4F"/>
                </a:solidFill>
              </a:rPr>
              <a:t>Core </a:t>
            </a:r>
            <a:r>
              <a:rPr lang="en-US" sz="7200" b="1" dirty="0" smtClean="0">
                <a:solidFill>
                  <a:srgbClr val="550A4F"/>
                </a:solidFill>
              </a:rPr>
              <a:t>SLA</a:t>
            </a:r>
            <a:endParaRPr lang="en-US" sz="7200" b="1" dirty="0">
              <a:solidFill>
                <a:srgbClr val="550A4F"/>
              </a:solidFill>
            </a:endParaRPr>
          </a:p>
        </p:txBody>
      </p:sp>
      <p:sp>
        <p:nvSpPr>
          <p:cNvPr id="37" name="Rectangle 8"/>
          <p:cNvSpPr/>
          <p:nvPr/>
        </p:nvSpPr>
        <p:spPr>
          <a:xfrm>
            <a:off x="251520" y="2348880"/>
            <a:ext cx="5760640" cy="3893373"/>
          </a:xfrm>
          <a:prstGeom prst="rect">
            <a:avLst/>
          </a:prstGeom>
        </p:spPr>
        <p:txBody>
          <a:bodyPr wrap="square">
            <a:spAutoFit/>
          </a:bodyPr>
          <a:lstStyle/>
          <a:p>
            <a:pPr algn="ctr"/>
            <a:r>
              <a:rPr lang="en-GB" sz="2400" b="1" dirty="0" smtClean="0">
                <a:solidFill>
                  <a:srgbClr val="740000"/>
                </a:solidFill>
              </a:rPr>
              <a:t>contains </a:t>
            </a:r>
            <a:r>
              <a:rPr lang="en-GB" sz="2400" b="1" dirty="0">
                <a:solidFill>
                  <a:srgbClr val="740000"/>
                </a:solidFill>
              </a:rPr>
              <a:t>specific </a:t>
            </a:r>
            <a:r>
              <a:rPr lang="en-GB" sz="2800" b="1" dirty="0">
                <a:solidFill>
                  <a:srgbClr val="79056B"/>
                </a:solidFill>
              </a:rPr>
              <a:t>key metrics &amp; terms </a:t>
            </a:r>
            <a:r>
              <a:rPr lang="en-GB" sz="2400" b="1" dirty="0">
                <a:solidFill>
                  <a:srgbClr val="740000"/>
                </a:solidFill>
              </a:rPr>
              <a:t>(used to assess a property of the SLA)</a:t>
            </a:r>
            <a:r>
              <a:rPr lang="en-GB" sz="2400" b="1" dirty="0" smtClean="0">
                <a:solidFill>
                  <a:srgbClr val="740000"/>
                </a:solidFill>
              </a:rPr>
              <a:t>,</a:t>
            </a:r>
          </a:p>
          <a:p>
            <a:pPr algn="ctr"/>
            <a:endParaRPr lang="en-GB" sz="500" b="1" dirty="0">
              <a:solidFill>
                <a:srgbClr val="740000"/>
              </a:solidFill>
            </a:endParaRPr>
          </a:p>
          <a:p>
            <a:pPr algn="ctr"/>
            <a:r>
              <a:rPr lang="en-GB" sz="2800" b="1" dirty="0" smtClean="0">
                <a:solidFill>
                  <a:srgbClr val="79056B"/>
                </a:solidFill>
              </a:rPr>
              <a:t>parameters</a:t>
            </a:r>
            <a:r>
              <a:rPr lang="en-GB" sz="2400" b="1" dirty="0" smtClean="0">
                <a:solidFill>
                  <a:srgbClr val="740000"/>
                </a:solidFill>
              </a:rPr>
              <a:t> </a:t>
            </a:r>
            <a:r>
              <a:rPr lang="en-GB" sz="2400" b="1" dirty="0">
                <a:solidFill>
                  <a:srgbClr val="740000"/>
                </a:solidFill>
              </a:rPr>
              <a:t>(used for the expression of a metric), </a:t>
            </a:r>
            <a:endParaRPr lang="en-GB" sz="2400" b="1" dirty="0" smtClean="0">
              <a:solidFill>
                <a:srgbClr val="740000"/>
              </a:solidFill>
            </a:endParaRPr>
          </a:p>
          <a:p>
            <a:pPr algn="ctr"/>
            <a:endParaRPr lang="en-GB" sz="500" b="1" dirty="0">
              <a:solidFill>
                <a:srgbClr val="740000"/>
              </a:solidFill>
            </a:endParaRPr>
          </a:p>
          <a:p>
            <a:pPr algn="ctr"/>
            <a:r>
              <a:rPr lang="en-GB" sz="2800" b="1" dirty="0" smtClean="0">
                <a:solidFill>
                  <a:srgbClr val="79056B"/>
                </a:solidFill>
              </a:rPr>
              <a:t>rules </a:t>
            </a:r>
            <a:r>
              <a:rPr lang="en-GB" sz="2400" b="1" dirty="0">
                <a:solidFill>
                  <a:srgbClr val="740000"/>
                </a:solidFill>
              </a:rPr>
              <a:t>(used for further possible constraints of a metric), </a:t>
            </a:r>
            <a:endParaRPr lang="en-GB" sz="2400" b="1" dirty="0" smtClean="0">
              <a:solidFill>
                <a:srgbClr val="740000"/>
              </a:solidFill>
            </a:endParaRPr>
          </a:p>
          <a:p>
            <a:pPr algn="ctr"/>
            <a:endParaRPr lang="en-GB" sz="500" b="1" dirty="0">
              <a:solidFill>
                <a:srgbClr val="740000"/>
              </a:solidFill>
            </a:endParaRPr>
          </a:p>
          <a:p>
            <a:pPr algn="ctr"/>
            <a:r>
              <a:rPr lang="en-GB" sz="2400" b="1" dirty="0" smtClean="0">
                <a:solidFill>
                  <a:srgbClr val="740000"/>
                </a:solidFill>
              </a:rPr>
              <a:t>and </a:t>
            </a:r>
            <a:r>
              <a:rPr lang="en-GB" sz="2800" b="1" dirty="0">
                <a:solidFill>
                  <a:srgbClr val="79056B"/>
                </a:solidFill>
              </a:rPr>
              <a:t>dependencies</a:t>
            </a:r>
            <a:r>
              <a:rPr lang="en-GB" sz="2400" b="1" dirty="0">
                <a:solidFill>
                  <a:srgbClr val="740000"/>
                </a:solidFill>
              </a:rPr>
              <a:t> (used for specifying the dependencies between the different metrics</a:t>
            </a:r>
            <a:r>
              <a:rPr lang="en-GB" sz="2400" b="1" dirty="0" smtClean="0">
                <a:solidFill>
                  <a:srgbClr val="740000"/>
                </a:solidFill>
              </a:rPr>
              <a:t>)</a:t>
            </a:r>
            <a:endParaRPr lang="en-GB" sz="1000" b="1" dirty="0">
              <a:solidFill>
                <a:srgbClr val="991647"/>
              </a:solidFill>
            </a:endParaRPr>
          </a:p>
        </p:txBody>
      </p:sp>
      <p:sp>
        <p:nvSpPr>
          <p:cNvPr id="55" name="Rectangle 30"/>
          <p:cNvSpPr/>
          <p:nvPr/>
        </p:nvSpPr>
        <p:spPr>
          <a:xfrm>
            <a:off x="2555776" y="836712"/>
            <a:ext cx="5977578" cy="1200329"/>
          </a:xfrm>
          <a:prstGeom prst="rect">
            <a:avLst/>
          </a:prstGeom>
        </p:spPr>
        <p:txBody>
          <a:bodyPr wrap="square">
            <a:spAutoFit/>
          </a:bodyPr>
          <a:lstStyle/>
          <a:p>
            <a:pPr algn="r"/>
            <a:r>
              <a:rPr lang="en-US" sz="7200" b="1" dirty="0" smtClean="0">
                <a:solidFill>
                  <a:srgbClr val="550A4F"/>
                </a:solidFill>
              </a:rPr>
              <a:t>Specification</a:t>
            </a:r>
            <a:endParaRPr lang="en-US" sz="7200" b="1" dirty="0">
              <a:solidFill>
                <a:srgbClr val="550A4F"/>
              </a:solidFill>
            </a:endParaRPr>
          </a:p>
        </p:txBody>
      </p:sp>
      <p:grpSp>
        <p:nvGrpSpPr>
          <p:cNvPr id="14" name="Group 17"/>
          <p:cNvGrpSpPr/>
          <p:nvPr/>
        </p:nvGrpSpPr>
        <p:grpSpPr>
          <a:xfrm>
            <a:off x="6444208" y="2204864"/>
            <a:ext cx="2401124" cy="3240360"/>
            <a:chOff x="736348" y="1230063"/>
            <a:chExt cx="1323546" cy="1656002"/>
          </a:xfrm>
        </p:grpSpPr>
        <p:pic>
          <p:nvPicPr>
            <p:cNvPr id="15" name="Imagen 57"/>
            <p:cNvPicPr>
              <a:picLocks noChangeAspect="1"/>
            </p:cNvPicPr>
            <p:nvPr/>
          </p:nvPicPr>
          <p:blipFill>
            <a:blip r:embed="rId2"/>
            <a:stretch>
              <a:fillRect/>
            </a:stretch>
          </p:blipFill>
          <p:spPr>
            <a:xfrm>
              <a:off x="736348" y="1478185"/>
              <a:ext cx="988669" cy="1407880"/>
            </a:xfrm>
            <a:prstGeom prst="rect">
              <a:avLst/>
            </a:prstGeom>
          </p:spPr>
        </p:pic>
        <p:grpSp>
          <p:nvGrpSpPr>
            <p:cNvPr id="16" name="Agrupar 12"/>
            <p:cNvGrpSpPr/>
            <p:nvPr/>
          </p:nvGrpSpPr>
          <p:grpSpPr>
            <a:xfrm>
              <a:off x="1015217" y="1230063"/>
              <a:ext cx="1044677" cy="1152128"/>
              <a:chOff x="4997256" y="2041326"/>
              <a:chExt cx="1625600" cy="1625600"/>
            </a:xfrm>
          </p:grpSpPr>
          <p:pic>
            <p:nvPicPr>
              <p:cNvPr id="17" name="Imagen 20"/>
              <p:cNvPicPr>
                <a:picLocks noChangeAspect="1"/>
              </p:cNvPicPr>
              <p:nvPr/>
            </p:nvPicPr>
            <p:blipFill>
              <a:blip r:embed="rId3"/>
              <a:stretch>
                <a:fillRect/>
              </a:stretch>
            </p:blipFill>
            <p:spPr>
              <a:xfrm>
                <a:off x="4997256" y="2041326"/>
                <a:ext cx="1625600" cy="1625600"/>
              </a:xfrm>
              <a:prstGeom prst="rect">
                <a:avLst/>
              </a:prstGeom>
            </p:spPr>
          </p:pic>
          <p:grpSp>
            <p:nvGrpSpPr>
              <p:cNvPr id="18" name="Agrupar 21"/>
              <p:cNvGrpSpPr/>
              <p:nvPr/>
            </p:nvGrpSpPr>
            <p:grpSpPr>
              <a:xfrm>
                <a:off x="5497723" y="2349816"/>
                <a:ext cx="640925" cy="640925"/>
                <a:chOff x="3021746" y="1492251"/>
                <a:chExt cx="1612900" cy="1612900"/>
              </a:xfrm>
            </p:grpSpPr>
            <p:pic>
              <p:nvPicPr>
                <p:cNvPr id="19" name="Imagen 22"/>
                <p:cNvPicPr>
                  <a:picLocks noChangeAspect="1"/>
                </p:cNvPicPr>
                <p:nvPr/>
              </p:nvPicPr>
              <p:blipFill>
                <a:blip r:embed="rId4"/>
                <a:stretch>
                  <a:fillRect/>
                </a:stretch>
              </p:blipFill>
              <p:spPr>
                <a:xfrm>
                  <a:off x="3021746" y="1492251"/>
                  <a:ext cx="1612900" cy="1612900"/>
                </a:xfrm>
                <a:prstGeom prst="rect">
                  <a:avLst/>
                </a:prstGeom>
              </p:spPr>
            </p:pic>
            <p:pic>
              <p:nvPicPr>
                <p:cNvPr id="20" name="Imagen 23" descr="Slalom Logos-07.png"/>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352859" y="1772677"/>
                  <a:ext cx="950674" cy="1052048"/>
                </a:xfrm>
                <a:prstGeom prst="rect">
                  <a:avLst/>
                </a:prstGeom>
              </p:spPr>
            </p:pic>
          </p:grpSp>
        </p:grpSp>
      </p:grpSp>
    </p:spTree>
    <p:extLst>
      <p:ext uri="{BB962C8B-B14F-4D97-AF65-F5344CB8AC3E}">
        <p14:creationId xmlns:p14="http://schemas.microsoft.com/office/powerpoint/2010/main" val="77744564"/>
      </p:ext>
    </p:extLst>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ie de página 1"/>
          <p:cNvSpPr>
            <a:spLocks noGrp="1"/>
          </p:cNvSpPr>
          <p:nvPr>
            <p:ph type="ftr" sz="quarter" idx="11"/>
          </p:nvPr>
        </p:nvSpPr>
        <p:spPr/>
        <p:txBody>
          <a:bodyPr/>
          <a:lstStyle/>
          <a:p>
            <a:r>
              <a:rPr lang="en-US" smtClean="0"/>
              <a:t>SLALOM Project</a:t>
            </a:r>
            <a:endParaRPr lang="en-US"/>
          </a:p>
        </p:txBody>
      </p:sp>
      <p:sp>
        <p:nvSpPr>
          <p:cNvPr id="3" name="Marcador de número de diapositiva 2"/>
          <p:cNvSpPr>
            <a:spLocks noGrp="1"/>
          </p:cNvSpPr>
          <p:nvPr>
            <p:ph type="sldNum" sz="quarter" idx="12"/>
          </p:nvPr>
        </p:nvSpPr>
        <p:spPr/>
        <p:txBody>
          <a:bodyPr/>
          <a:lstStyle/>
          <a:p>
            <a:fld id="{C4196F68-A0B8-452C-81CA-EDBF194EC3CD}" type="slidenum">
              <a:rPr lang="en-US" smtClean="0"/>
              <a:t>21</a:t>
            </a:fld>
            <a:endParaRPr lang="en-US"/>
          </a:p>
        </p:txBody>
      </p:sp>
      <p:sp>
        <p:nvSpPr>
          <p:cNvPr id="6" name="Rectangle 30"/>
          <p:cNvSpPr/>
          <p:nvPr/>
        </p:nvSpPr>
        <p:spPr>
          <a:xfrm>
            <a:off x="1403648" y="1556792"/>
            <a:ext cx="6480720" cy="646331"/>
          </a:xfrm>
          <a:prstGeom prst="rect">
            <a:avLst/>
          </a:prstGeom>
        </p:spPr>
        <p:txBody>
          <a:bodyPr wrap="square">
            <a:spAutoFit/>
          </a:bodyPr>
          <a:lstStyle/>
          <a:p>
            <a:pPr algn="ctr"/>
            <a:r>
              <a:rPr lang="en-US" sz="3600" b="1" dirty="0">
                <a:solidFill>
                  <a:srgbClr val="991647"/>
                </a:solidFill>
              </a:rPr>
              <a:t>practical </a:t>
            </a:r>
            <a:r>
              <a:rPr lang="en-US" sz="3600" b="1" dirty="0" smtClean="0">
                <a:solidFill>
                  <a:srgbClr val="991647"/>
                </a:solidFill>
              </a:rPr>
              <a:t>approach is </a:t>
            </a:r>
            <a:r>
              <a:rPr lang="en-US" sz="3600" b="1" dirty="0" smtClean="0">
                <a:solidFill>
                  <a:srgbClr val="991647"/>
                </a:solidFill>
              </a:rPr>
              <a:t>about</a:t>
            </a:r>
            <a:endParaRPr lang="en-US" sz="3600" b="1" dirty="0">
              <a:solidFill>
                <a:srgbClr val="991647"/>
              </a:solidFill>
            </a:endParaRPr>
          </a:p>
        </p:txBody>
      </p:sp>
      <p:pic>
        <p:nvPicPr>
          <p:cNvPr id="53" name="Picture 2" descr="C:\Users\a528441\Google Drive\_Projects\Slalom\WP 1 - Communication\Logo\_Logo\SlalomLogo-Clear.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71913" y="-963488"/>
            <a:ext cx="7788519" cy="3674826"/>
          </a:xfrm>
          <a:prstGeom prst="rect">
            <a:avLst/>
          </a:prstGeom>
          <a:noFill/>
          <a:extLst>
            <a:ext uri="{909E8E84-426E-40dd-AFC4-6F175D3DCCD1}">
              <a14:hiddenFill xmlns:a14="http://schemas.microsoft.com/office/drawing/2010/main">
                <a:solidFill>
                  <a:srgbClr val="FFFFFF"/>
                </a:solidFill>
              </a14:hiddenFill>
            </a:ext>
          </a:extLst>
        </p:spPr>
      </p:pic>
      <p:pic>
        <p:nvPicPr>
          <p:cNvPr id="4" name="Imagen 3"/>
          <p:cNvPicPr>
            <a:picLocks noChangeAspect="1"/>
          </p:cNvPicPr>
          <p:nvPr/>
        </p:nvPicPr>
        <p:blipFill>
          <a:blip r:embed="rId3"/>
          <a:stretch>
            <a:fillRect/>
          </a:stretch>
        </p:blipFill>
        <p:spPr>
          <a:xfrm>
            <a:off x="179512" y="188640"/>
            <a:ext cx="1003300" cy="787400"/>
          </a:xfrm>
          <a:prstGeom prst="rect">
            <a:avLst/>
          </a:prstGeom>
        </p:spPr>
      </p:pic>
      <p:sp>
        <p:nvSpPr>
          <p:cNvPr id="7" name="Rectangle 30"/>
          <p:cNvSpPr/>
          <p:nvPr/>
        </p:nvSpPr>
        <p:spPr>
          <a:xfrm>
            <a:off x="827584" y="5373216"/>
            <a:ext cx="3744416" cy="1015663"/>
          </a:xfrm>
          <a:prstGeom prst="rect">
            <a:avLst/>
          </a:prstGeom>
        </p:spPr>
        <p:txBody>
          <a:bodyPr wrap="square">
            <a:spAutoFit/>
          </a:bodyPr>
          <a:lstStyle/>
          <a:p>
            <a:pPr algn="ctr"/>
            <a:r>
              <a:rPr lang="en-US" sz="2000" b="1" dirty="0">
                <a:solidFill>
                  <a:srgbClr val="79056B"/>
                </a:solidFill>
              </a:rPr>
              <a:t>d</a:t>
            </a:r>
            <a:r>
              <a:rPr lang="en-US" sz="2000" b="1" dirty="0" smtClean="0">
                <a:solidFill>
                  <a:srgbClr val="79056B"/>
                </a:solidFill>
              </a:rPr>
              <a:t>ownload </a:t>
            </a:r>
            <a:r>
              <a:rPr lang="en-US" sz="2000" b="1" dirty="0" smtClean="0">
                <a:solidFill>
                  <a:srgbClr val="79056B"/>
                </a:solidFill>
              </a:rPr>
              <a:t>SLALOM Legal Terms </a:t>
            </a:r>
          </a:p>
          <a:p>
            <a:pPr algn="ctr"/>
            <a:r>
              <a:rPr lang="en-US" sz="2000" b="1" dirty="0" smtClean="0">
                <a:solidFill>
                  <a:srgbClr val="550A4F"/>
                </a:solidFill>
                <a:hlinkClick r:id="rId4"/>
              </a:rPr>
              <a:t>http://bit.ly</a:t>
            </a:r>
            <a:r>
              <a:rPr lang="en-US" sz="2000" b="1" dirty="0">
                <a:solidFill>
                  <a:srgbClr val="550A4F"/>
                </a:solidFill>
                <a:hlinkClick r:id="rId4"/>
              </a:rPr>
              <a:t>/</a:t>
            </a:r>
            <a:r>
              <a:rPr lang="en-US" sz="2000" b="1" dirty="0" smtClean="0">
                <a:solidFill>
                  <a:srgbClr val="550A4F"/>
                </a:solidFill>
                <a:hlinkClick r:id="rId4"/>
              </a:rPr>
              <a:t>SLALOMdownloads</a:t>
            </a:r>
            <a:endParaRPr lang="en-US" sz="2000" b="1" dirty="0" smtClean="0">
              <a:solidFill>
                <a:srgbClr val="550A4F"/>
              </a:solidFill>
            </a:endParaRPr>
          </a:p>
          <a:p>
            <a:pPr algn="ctr"/>
            <a:endParaRPr lang="es-ES" dirty="0">
              <a:solidFill>
                <a:srgbClr val="550A4F"/>
              </a:solidFill>
            </a:endParaRPr>
          </a:p>
        </p:txBody>
      </p:sp>
      <p:grpSp>
        <p:nvGrpSpPr>
          <p:cNvPr id="8" name="Group 17"/>
          <p:cNvGrpSpPr/>
          <p:nvPr/>
        </p:nvGrpSpPr>
        <p:grpSpPr>
          <a:xfrm>
            <a:off x="2051720" y="3140968"/>
            <a:ext cx="1584176" cy="2088232"/>
            <a:chOff x="736348" y="1230063"/>
            <a:chExt cx="1323546" cy="1656002"/>
          </a:xfrm>
        </p:grpSpPr>
        <p:pic>
          <p:nvPicPr>
            <p:cNvPr id="9" name="Imagen 57"/>
            <p:cNvPicPr>
              <a:picLocks noChangeAspect="1"/>
            </p:cNvPicPr>
            <p:nvPr/>
          </p:nvPicPr>
          <p:blipFill>
            <a:blip r:embed="rId5"/>
            <a:stretch>
              <a:fillRect/>
            </a:stretch>
          </p:blipFill>
          <p:spPr>
            <a:xfrm>
              <a:off x="736348" y="1478185"/>
              <a:ext cx="988669" cy="1407880"/>
            </a:xfrm>
            <a:prstGeom prst="rect">
              <a:avLst/>
            </a:prstGeom>
          </p:spPr>
        </p:pic>
        <p:grpSp>
          <p:nvGrpSpPr>
            <p:cNvPr id="10" name="Agrupar 12"/>
            <p:cNvGrpSpPr/>
            <p:nvPr/>
          </p:nvGrpSpPr>
          <p:grpSpPr>
            <a:xfrm>
              <a:off x="1015217" y="1230063"/>
              <a:ext cx="1044677" cy="1152128"/>
              <a:chOff x="4997256" y="2041326"/>
              <a:chExt cx="1625600" cy="1625600"/>
            </a:xfrm>
          </p:grpSpPr>
          <p:pic>
            <p:nvPicPr>
              <p:cNvPr id="11" name="Imagen 20"/>
              <p:cNvPicPr>
                <a:picLocks noChangeAspect="1"/>
              </p:cNvPicPr>
              <p:nvPr/>
            </p:nvPicPr>
            <p:blipFill>
              <a:blip r:embed="rId6"/>
              <a:stretch>
                <a:fillRect/>
              </a:stretch>
            </p:blipFill>
            <p:spPr>
              <a:xfrm>
                <a:off x="4997256" y="2041326"/>
                <a:ext cx="1625600" cy="1625600"/>
              </a:xfrm>
              <a:prstGeom prst="rect">
                <a:avLst/>
              </a:prstGeom>
            </p:spPr>
          </p:pic>
          <p:grpSp>
            <p:nvGrpSpPr>
              <p:cNvPr id="12" name="Agrupar 21"/>
              <p:cNvGrpSpPr/>
              <p:nvPr/>
            </p:nvGrpSpPr>
            <p:grpSpPr>
              <a:xfrm>
                <a:off x="5497723" y="2349816"/>
                <a:ext cx="640925" cy="640925"/>
                <a:chOff x="3021746" y="1492251"/>
                <a:chExt cx="1612900" cy="1612900"/>
              </a:xfrm>
            </p:grpSpPr>
            <p:pic>
              <p:nvPicPr>
                <p:cNvPr id="13" name="Imagen 22"/>
                <p:cNvPicPr>
                  <a:picLocks noChangeAspect="1"/>
                </p:cNvPicPr>
                <p:nvPr/>
              </p:nvPicPr>
              <p:blipFill>
                <a:blip r:embed="rId7"/>
                <a:stretch>
                  <a:fillRect/>
                </a:stretch>
              </p:blipFill>
              <p:spPr>
                <a:xfrm>
                  <a:off x="3021746" y="1492251"/>
                  <a:ext cx="1612900" cy="1612900"/>
                </a:xfrm>
                <a:prstGeom prst="rect">
                  <a:avLst/>
                </a:prstGeom>
              </p:spPr>
            </p:pic>
            <p:pic>
              <p:nvPicPr>
                <p:cNvPr id="14" name="Imagen 23" descr="Slalom Logos-07.png"/>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3352859" y="1772677"/>
                  <a:ext cx="950674" cy="1052048"/>
                </a:xfrm>
                <a:prstGeom prst="rect">
                  <a:avLst/>
                </a:prstGeom>
              </p:spPr>
            </p:pic>
          </p:grpSp>
        </p:grpSp>
      </p:grpSp>
      <p:sp>
        <p:nvSpPr>
          <p:cNvPr id="15" name="Rectangle 30"/>
          <p:cNvSpPr/>
          <p:nvPr/>
        </p:nvSpPr>
        <p:spPr>
          <a:xfrm>
            <a:off x="4572000" y="5373216"/>
            <a:ext cx="3744416" cy="1015663"/>
          </a:xfrm>
          <a:prstGeom prst="rect">
            <a:avLst/>
          </a:prstGeom>
        </p:spPr>
        <p:txBody>
          <a:bodyPr wrap="square">
            <a:spAutoFit/>
          </a:bodyPr>
          <a:lstStyle/>
          <a:p>
            <a:pPr algn="ctr"/>
            <a:r>
              <a:rPr lang="en-US" sz="2000" b="1" dirty="0" smtClean="0">
                <a:solidFill>
                  <a:srgbClr val="79056B"/>
                </a:solidFill>
              </a:rPr>
              <a:t>SLALOM Tech Specs</a:t>
            </a:r>
          </a:p>
          <a:p>
            <a:pPr algn="ctr"/>
            <a:r>
              <a:rPr lang="en-US" sz="2000" b="1" dirty="0" smtClean="0">
                <a:solidFill>
                  <a:srgbClr val="550A4F"/>
                </a:solidFill>
              </a:rPr>
              <a:t>Coming Soon!</a:t>
            </a:r>
          </a:p>
          <a:p>
            <a:pPr algn="ctr"/>
            <a:endParaRPr lang="es-ES" dirty="0">
              <a:solidFill>
                <a:srgbClr val="550A4F"/>
              </a:solidFill>
            </a:endParaRPr>
          </a:p>
        </p:txBody>
      </p:sp>
      <p:grpSp>
        <p:nvGrpSpPr>
          <p:cNvPr id="16" name="Group 17"/>
          <p:cNvGrpSpPr/>
          <p:nvPr/>
        </p:nvGrpSpPr>
        <p:grpSpPr>
          <a:xfrm>
            <a:off x="5796136" y="3140968"/>
            <a:ext cx="1584176" cy="2088232"/>
            <a:chOff x="736348" y="1230063"/>
            <a:chExt cx="1323546" cy="1656002"/>
          </a:xfrm>
        </p:grpSpPr>
        <p:pic>
          <p:nvPicPr>
            <p:cNvPr id="17" name="Imagen 57"/>
            <p:cNvPicPr>
              <a:picLocks noChangeAspect="1"/>
            </p:cNvPicPr>
            <p:nvPr/>
          </p:nvPicPr>
          <p:blipFill>
            <a:blip r:embed="rId5"/>
            <a:stretch>
              <a:fillRect/>
            </a:stretch>
          </p:blipFill>
          <p:spPr>
            <a:xfrm>
              <a:off x="736348" y="1478185"/>
              <a:ext cx="988669" cy="1407880"/>
            </a:xfrm>
            <a:prstGeom prst="rect">
              <a:avLst/>
            </a:prstGeom>
          </p:spPr>
        </p:pic>
        <p:grpSp>
          <p:nvGrpSpPr>
            <p:cNvPr id="18" name="Agrupar 12"/>
            <p:cNvGrpSpPr/>
            <p:nvPr/>
          </p:nvGrpSpPr>
          <p:grpSpPr>
            <a:xfrm>
              <a:off x="1015217" y="1230063"/>
              <a:ext cx="1044677" cy="1152128"/>
              <a:chOff x="4997256" y="2041326"/>
              <a:chExt cx="1625600" cy="1625600"/>
            </a:xfrm>
          </p:grpSpPr>
          <p:pic>
            <p:nvPicPr>
              <p:cNvPr id="19" name="Imagen 20"/>
              <p:cNvPicPr>
                <a:picLocks noChangeAspect="1"/>
              </p:cNvPicPr>
              <p:nvPr/>
            </p:nvPicPr>
            <p:blipFill>
              <a:blip r:embed="rId6"/>
              <a:stretch>
                <a:fillRect/>
              </a:stretch>
            </p:blipFill>
            <p:spPr>
              <a:xfrm>
                <a:off x="4997256" y="2041326"/>
                <a:ext cx="1625600" cy="1625600"/>
              </a:xfrm>
              <a:prstGeom prst="rect">
                <a:avLst/>
              </a:prstGeom>
            </p:spPr>
          </p:pic>
          <p:grpSp>
            <p:nvGrpSpPr>
              <p:cNvPr id="20" name="Agrupar 21"/>
              <p:cNvGrpSpPr/>
              <p:nvPr/>
            </p:nvGrpSpPr>
            <p:grpSpPr>
              <a:xfrm>
                <a:off x="5497723" y="2349816"/>
                <a:ext cx="640925" cy="640925"/>
                <a:chOff x="3021746" y="1492251"/>
                <a:chExt cx="1612900" cy="1612900"/>
              </a:xfrm>
            </p:grpSpPr>
            <p:pic>
              <p:nvPicPr>
                <p:cNvPr id="21" name="Imagen 22"/>
                <p:cNvPicPr>
                  <a:picLocks noChangeAspect="1"/>
                </p:cNvPicPr>
                <p:nvPr/>
              </p:nvPicPr>
              <p:blipFill>
                <a:blip r:embed="rId7"/>
                <a:stretch>
                  <a:fillRect/>
                </a:stretch>
              </p:blipFill>
              <p:spPr>
                <a:xfrm>
                  <a:off x="3021746" y="1492251"/>
                  <a:ext cx="1612900" cy="1612900"/>
                </a:xfrm>
                <a:prstGeom prst="rect">
                  <a:avLst/>
                </a:prstGeom>
              </p:spPr>
            </p:pic>
            <p:pic>
              <p:nvPicPr>
                <p:cNvPr id="22" name="Imagen 23" descr="Slalom Logos-07.png"/>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3352859" y="1772677"/>
                  <a:ext cx="950674" cy="1052048"/>
                </a:xfrm>
                <a:prstGeom prst="rect">
                  <a:avLst/>
                </a:prstGeom>
              </p:spPr>
            </p:pic>
          </p:grpSp>
        </p:grpSp>
      </p:grpSp>
      <p:sp>
        <p:nvSpPr>
          <p:cNvPr id="23" name="Rectangle 30"/>
          <p:cNvSpPr/>
          <p:nvPr/>
        </p:nvSpPr>
        <p:spPr>
          <a:xfrm>
            <a:off x="1403648" y="1894766"/>
            <a:ext cx="6480720" cy="923330"/>
          </a:xfrm>
          <a:prstGeom prst="rect">
            <a:avLst/>
          </a:prstGeom>
        </p:spPr>
        <p:txBody>
          <a:bodyPr wrap="square">
            <a:spAutoFit/>
          </a:bodyPr>
          <a:lstStyle/>
          <a:p>
            <a:pPr algn="ctr"/>
            <a:r>
              <a:rPr lang="en-US" sz="5400" b="1" dirty="0" smtClean="0">
                <a:solidFill>
                  <a:srgbClr val="550A4F"/>
                </a:solidFill>
              </a:rPr>
              <a:t>providing guidance</a:t>
            </a:r>
            <a:endParaRPr lang="en-US" sz="3600" b="1" dirty="0">
              <a:solidFill>
                <a:srgbClr val="991647"/>
              </a:solidFill>
            </a:endParaRPr>
          </a:p>
        </p:txBody>
      </p:sp>
      <p:sp>
        <p:nvSpPr>
          <p:cNvPr id="5" name="Rectángulo 4"/>
          <p:cNvSpPr/>
          <p:nvPr/>
        </p:nvSpPr>
        <p:spPr>
          <a:xfrm>
            <a:off x="1458497" y="2996952"/>
            <a:ext cx="2177399" cy="369332"/>
          </a:xfrm>
          <a:prstGeom prst="rect">
            <a:avLst/>
          </a:prstGeom>
        </p:spPr>
        <p:txBody>
          <a:bodyPr wrap="none">
            <a:spAutoFit/>
          </a:bodyPr>
          <a:lstStyle/>
          <a:p>
            <a:pPr algn="r"/>
            <a:r>
              <a:rPr lang="en-US" b="1" dirty="0">
                <a:solidFill>
                  <a:srgbClr val="991647"/>
                </a:solidFill>
              </a:rPr>
              <a:t>SLALOM </a:t>
            </a:r>
            <a:r>
              <a:rPr lang="en-US" b="1" dirty="0" smtClean="0">
                <a:solidFill>
                  <a:srgbClr val="550A4F"/>
                </a:solidFill>
              </a:rPr>
              <a:t>Legal Terms</a:t>
            </a:r>
            <a:endParaRPr lang="en-US" b="1" dirty="0">
              <a:solidFill>
                <a:srgbClr val="550A4F"/>
              </a:solidFill>
            </a:endParaRPr>
          </a:p>
        </p:txBody>
      </p:sp>
      <p:sp>
        <p:nvSpPr>
          <p:cNvPr id="25" name="Rectángulo 24"/>
          <p:cNvSpPr/>
          <p:nvPr/>
        </p:nvSpPr>
        <p:spPr>
          <a:xfrm>
            <a:off x="5220072" y="2996952"/>
            <a:ext cx="2472251" cy="369332"/>
          </a:xfrm>
          <a:prstGeom prst="rect">
            <a:avLst/>
          </a:prstGeom>
        </p:spPr>
        <p:txBody>
          <a:bodyPr wrap="none">
            <a:spAutoFit/>
          </a:bodyPr>
          <a:lstStyle/>
          <a:p>
            <a:pPr algn="r"/>
            <a:r>
              <a:rPr lang="en-US" b="1" dirty="0">
                <a:solidFill>
                  <a:srgbClr val="991647"/>
                </a:solidFill>
              </a:rPr>
              <a:t>SLALOM </a:t>
            </a:r>
            <a:r>
              <a:rPr lang="en-US" b="1" dirty="0">
                <a:solidFill>
                  <a:srgbClr val="550A4F"/>
                </a:solidFill>
              </a:rPr>
              <a:t>Core </a:t>
            </a:r>
            <a:r>
              <a:rPr lang="en-US" b="1" dirty="0" smtClean="0">
                <a:solidFill>
                  <a:srgbClr val="550A4F"/>
                </a:solidFill>
              </a:rPr>
              <a:t>SLA Specs</a:t>
            </a:r>
            <a:endParaRPr lang="en-US" b="1" dirty="0">
              <a:solidFill>
                <a:srgbClr val="550A4F"/>
              </a:solidFill>
            </a:endParaRPr>
          </a:p>
        </p:txBody>
      </p:sp>
    </p:spTree>
    <p:extLst>
      <p:ext uri="{BB962C8B-B14F-4D97-AF65-F5344CB8AC3E}">
        <p14:creationId xmlns:p14="http://schemas.microsoft.com/office/powerpoint/2010/main" val="2363365622"/>
      </p:ext>
    </p:extLst>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ie de página 1"/>
          <p:cNvSpPr>
            <a:spLocks noGrp="1"/>
          </p:cNvSpPr>
          <p:nvPr>
            <p:ph type="ftr" sz="quarter" idx="11"/>
          </p:nvPr>
        </p:nvSpPr>
        <p:spPr/>
        <p:txBody>
          <a:bodyPr/>
          <a:lstStyle/>
          <a:p>
            <a:r>
              <a:rPr lang="en-US" smtClean="0"/>
              <a:t>SLALOM Project</a:t>
            </a:r>
            <a:endParaRPr lang="en-US"/>
          </a:p>
        </p:txBody>
      </p:sp>
      <p:sp>
        <p:nvSpPr>
          <p:cNvPr id="3" name="Marcador de número de diapositiva 2"/>
          <p:cNvSpPr>
            <a:spLocks noGrp="1"/>
          </p:cNvSpPr>
          <p:nvPr>
            <p:ph type="sldNum" sz="quarter" idx="12"/>
          </p:nvPr>
        </p:nvSpPr>
        <p:spPr/>
        <p:txBody>
          <a:bodyPr/>
          <a:lstStyle/>
          <a:p>
            <a:fld id="{C4196F68-A0B8-452C-81CA-EDBF194EC3CD}" type="slidenum">
              <a:rPr lang="en-US" smtClean="0"/>
              <a:t>22</a:t>
            </a:fld>
            <a:endParaRPr lang="en-US"/>
          </a:p>
        </p:txBody>
      </p:sp>
      <p:sp>
        <p:nvSpPr>
          <p:cNvPr id="6" name="Rectangle 30"/>
          <p:cNvSpPr/>
          <p:nvPr/>
        </p:nvSpPr>
        <p:spPr>
          <a:xfrm>
            <a:off x="3971650" y="2056780"/>
            <a:ext cx="4704806" cy="2308324"/>
          </a:xfrm>
          <a:prstGeom prst="rect">
            <a:avLst/>
          </a:prstGeom>
        </p:spPr>
        <p:txBody>
          <a:bodyPr wrap="square">
            <a:spAutoFit/>
          </a:bodyPr>
          <a:lstStyle/>
          <a:p>
            <a:pPr algn="r"/>
            <a:r>
              <a:rPr lang="en-US" sz="3600" b="1" dirty="0" smtClean="0">
                <a:solidFill>
                  <a:srgbClr val="550A4F"/>
                </a:solidFill>
              </a:rPr>
              <a:t>Contacts </a:t>
            </a:r>
            <a:r>
              <a:rPr lang="en-US" sz="3600" b="1" dirty="0">
                <a:solidFill>
                  <a:srgbClr val="550A4F"/>
                </a:solidFill>
              </a:rPr>
              <a:t>us to help us improve how Cloud SLAs should be done in the real </a:t>
            </a:r>
            <a:r>
              <a:rPr lang="en-US" sz="3600" b="1" dirty="0" smtClean="0">
                <a:solidFill>
                  <a:srgbClr val="550A4F"/>
                </a:solidFill>
              </a:rPr>
              <a:t>world</a:t>
            </a:r>
            <a:endParaRPr lang="en-US" sz="3600" b="1" dirty="0">
              <a:solidFill>
                <a:srgbClr val="550A4F"/>
              </a:solidFill>
            </a:endParaRPr>
          </a:p>
        </p:txBody>
      </p:sp>
      <p:sp>
        <p:nvSpPr>
          <p:cNvPr id="14" name="Rectangle 30"/>
          <p:cNvSpPr/>
          <p:nvPr/>
        </p:nvSpPr>
        <p:spPr>
          <a:xfrm>
            <a:off x="1043608" y="5229200"/>
            <a:ext cx="6937054" cy="523220"/>
          </a:xfrm>
          <a:prstGeom prst="rect">
            <a:avLst/>
          </a:prstGeom>
        </p:spPr>
        <p:txBody>
          <a:bodyPr wrap="square">
            <a:spAutoFit/>
          </a:bodyPr>
          <a:lstStyle/>
          <a:p>
            <a:pPr algn="ctr"/>
            <a:r>
              <a:rPr lang="en-US" sz="2800" dirty="0" smtClean="0">
                <a:solidFill>
                  <a:srgbClr val="C15037"/>
                </a:solidFill>
                <a:latin typeface="Arial Black"/>
                <a:cs typeface="Arial Black"/>
              </a:rPr>
              <a:t>http://bit.ly/SLAlomWantsToKnow</a:t>
            </a:r>
            <a:endParaRPr lang="en-US" sz="2800" dirty="0">
              <a:solidFill>
                <a:srgbClr val="C15037"/>
              </a:solidFill>
              <a:latin typeface="Arial Black"/>
              <a:cs typeface="Arial Black"/>
            </a:endParaRPr>
          </a:p>
        </p:txBody>
      </p:sp>
      <p:pic>
        <p:nvPicPr>
          <p:cNvPr id="49" name="Imagen 48"/>
          <p:cNvPicPr>
            <a:picLocks noChangeAspect="1"/>
          </p:cNvPicPr>
          <p:nvPr/>
        </p:nvPicPr>
        <p:blipFill>
          <a:blip r:embed="rId2"/>
          <a:stretch>
            <a:fillRect/>
          </a:stretch>
        </p:blipFill>
        <p:spPr>
          <a:xfrm>
            <a:off x="755576" y="1772816"/>
            <a:ext cx="3024336" cy="3024336"/>
          </a:xfrm>
          <a:prstGeom prst="rect">
            <a:avLst/>
          </a:prstGeom>
          <a:ln>
            <a:noFill/>
          </a:ln>
          <a:effectLst>
            <a:softEdge rad="112500"/>
          </a:effectLst>
        </p:spPr>
      </p:pic>
      <p:sp>
        <p:nvSpPr>
          <p:cNvPr id="50" name="Rectangle 30"/>
          <p:cNvSpPr/>
          <p:nvPr/>
        </p:nvSpPr>
        <p:spPr>
          <a:xfrm>
            <a:off x="755576" y="260648"/>
            <a:ext cx="7920880" cy="1200329"/>
          </a:xfrm>
          <a:prstGeom prst="rect">
            <a:avLst/>
          </a:prstGeom>
        </p:spPr>
        <p:txBody>
          <a:bodyPr wrap="square">
            <a:spAutoFit/>
          </a:bodyPr>
          <a:lstStyle/>
          <a:p>
            <a:pPr algn="r"/>
            <a:r>
              <a:rPr lang="en-US" sz="2000" b="1" dirty="0" smtClean="0">
                <a:solidFill>
                  <a:srgbClr val="991647"/>
                </a:solidFill>
              </a:rPr>
              <a:t>Our goal </a:t>
            </a:r>
            <a:r>
              <a:rPr lang="en-US" sz="2000" b="1" dirty="0">
                <a:solidFill>
                  <a:srgbClr val="991647"/>
                </a:solidFill>
              </a:rPr>
              <a:t>is to </a:t>
            </a:r>
            <a:r>
              <a:rPr lang="en-US" sz="2000" b="1" dirty="0" smtClean="0">
                <a:solidFill>
                  <a:srgbClr val="991647"/>
                </a:solidFill>
              </a:rPr>
              <a:t>seek </a:t>
            </a:r>
            <a:r>
              <a:rPr lang="en-US" sz="2000" b="1" dirty="0">
                <a:solidFill>
                  <a:srgbClr val="991647"/>
                </a:solidFill>
              </a:rPr>
              <a:t>consensus and create a </a:t>
            </a:r>
            <a:r>
              <a:rPr lang="en-US" sz="3600" b="1" dirty="0" smtClean="0">
                <a:solidFill>
                  <a:srgbClr val="550A4F"/>
                </a:solidFill>
              </a:rPr>
              <a:t>practical </a:t>
            </a:r>
            <a:r>
              <a:rPr lang="en-US" sz="2000" b="1" dirty="0" smtClean="0">
                <a:solidFill>
                  <a:srgbClr val="991647"/>
                </a:solidFill>
              </a:rPr>
              <a:t>and </a:t>
            </a:r>
            <a:r>
              <a:rPr lang="en-US" sz="3600" b="1" dirty="0" smtClean="0">
                <a:solidFill>
                  <a:srgbClr val="550A4F"/>
                </a:solidFill>
              </a:rPr>
              <a:t>understandable </a:t>
            </a:r>
            <a:r>
              <a:rPr lang="en-US" sz="2000" b="1" dirty="0" smtClean="0">
                <a:solidFill>
                  <a:srgbClr val="991647"/>
                </a:solidFill>
              </a:rPr>
              <a:t>baseline for </a:t>
            </a:r>
            <a:r>
              <a:rPr lang="en-US" sz="2000" b="1" dirty="0">
                <a:solidFill>
                  <a:srgbClr val="991647"/>
                </a:solidFill>
              </a:rPr>
              <a:t>doing business in the C</a:t>
            </a:r>
            <a:r>
              <a:rPr lang="en-US" sz="2000" b="1" dirty="0" smtClean="0">
                <a:solidFill>
                  <a:srgbClr val="991647"/>
                </a:solidFill>
              </a:rPr>
              <a:t>loud </a:t>
            </a:r>
            <a:endParaRPr lang="en-US" sz="3600" b="1" dirty="0">
              <a:solidFill>
                <a:srgbClr val="550A4F"/>
              </a:solidFill>
            </a:endParaRPr>
          </a:p>
        </p:txBody>
      </p:sp>
      <p:sp>
        <p:nvSpPr>
          <p:cNvPr id="8" name="Rectangle 30"/>
          <p:cNvSpPr/>
          <p:nvPr/>
        </p:nvSpPr>
        <p:spPr>
          <a:xfrm>
            <a:off x="1043608" y="5752420"/>
            <a:ext cx="7416824" cy="523220"/>
          </a:xfrm>
          <a:prstGeom prst="rect">
            <a:avLst/>
          </a:prstGeom>
        </p:spPr>
        <p:txBody>
          <a:bodyPr wrap="square">
            <a:spAutoFit/>
          </a:bodyPr>
          <a:lstStyle/>
          <a:p>
            <a:pPr algn="ctr"/>
            <a:r>
              <a:rPr lang="en-US" sz="2800" dirty="0" smtClean="0">
                <a:solidFill>
                  <a:srgbClr val="C15037"/>
                </a:solidFill>
                <a:latin typeface="Arial Black"/>
                <a:cs typeface="Arial Black"/>
                <a:hlinkClick r:id="rId3"/>
              </a:rPr>
              <a:t>http://bit.ly/contactSLALOM</a:t>
            </a:r>
            <a:r>
              <a:rPr lang="en-US" sz="2800" dirty="0" smtClean="0">
                <a:solidFill>
                  <a:srgbClr val="C15037"/>
                </a:solidFill>
                <a:latin typeface="Arial Black"/>
                <a:cs typeface="Arial Black"/>
              </a:rPr>
              <a:t> for Q&amp;A</a:t>
            </a:r>
            <a:endParaRPr lang="en-US" sz="2800" dirty="0">
              <a:solidFill>
                <a:srgbClr val="C15037"/>
              </a:solidFill>
              <a:latin typeface="Arial Black"/>
              <a:cs typeface="Arial Black"/>
            </a:endParaRPr>
          </a:p>
        </p:txBody>
      </p:sp>
    </p:spTree>
    <p:extLst>
      <p:ext uri="{BB962C8B-B14F-4D97-AF65-F5344CB8AC3E}">
        <p14:creationId xmlns:p14="http://schemas.microsoft.com/office/powerpoint/2010/main" val="780493186"/>
      </p:ext>
    </p:extLst>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ie de página 1"/>
          <p:cNvSpPr>
            <a:spLocks noGrp="1"/>
          </p:cNvSpPr>
          <p:nvPr>
            <p:ph type="ftr" sz="quarter" idx="11"/>
          </p:nvPr>
        </p:nvSpPr>
        <p:spPr/>
        <p:txBody>
          <a:bodyPr/>
          <a:lstStyle/>
          <a:p>
            <a:r>
              <a:rPr lang="en-US" smtClean="0"/>
              <a:t>SLALOM Project</a:t>
            </a:r>
            <a:endParaRPr lang="en-US"/>
          </a:p>
        </p:txBody>
      </p:sp>
      <p:sp>
        <p:nvSpPr>
          <p:cNvPr id="3" name="Marcador de número de diapositiva 2"/>
          <p:cNvSpPr>
            <a:spLocks noGrp="1"/>
          </p:cNvSpPr>
          <p:nvPr>
            <p:ph type="sldNum" sz="quarter" idx="12"/>
          </p:nvPr>
        </p:nvSpPr>
        <p:spPr/>
        <p:txBody>
          <a:bodyPr/>
          <a:lstStyle/>
          <a:p>
            <a:fld id="{C4196F68-A0B8-452C-81CA-EDBF194EC3CD}" type="slidenum">
              <a:rPr lang="en-US" smtClean="0"/>
              <a:t>23</a:t>
            </a:fld>
            <a:endParaRPr lang="en-US"/>
          </a:p>
        </p:txBody>
      </p:sp>
      <p:pic>
        <p:nvPicPr>
          <p:cNvPr id="7" name="Imagen 6"/>
          <p:cNvPicPr>
            <a:picLocks noChangeAspect="1"/>
          </p:cNvPicPr>
          <p:nvPr/>
        </p:nvPicPr>
        <p:blipFill>
          <a:blip r:embed="rId2"/>
          <a:stretch>
            <a:fillRect/>
          </a:stretch>
        </p:blipFill>
        <p:spPr>
          <a:xfrm>
            <a:off x="-36513" y="4653137"/>
            <a:ext cx="9217447" cy="2204864"/>
          </a:xfrm>
          <a:prstGeom prst="rect">
            <a:avLst/>
          </a:prstGeom>
        </p:spPr>
      </p:pic>
      <p:sp>
        <p:nvSpPr>
          <p:cNvPr id="13" name="Rectangle 30"/>
          <p:cNvSpPr/>
          <p:nvPr/>
        </p:nvSpPr>
        <p:spPr>
          <a:xfrm>
            <a:off x="395536" y="1254820"/>
            <a:ext cx="8280920" cy="2462212"/>
          </a:xfrm>
          <a:prstGeom prst="rect">
            <a:avLst/>
          </a:prstGeom>
        </p:spPr>
        <p:txBody>
          <a:bodyPr wrap="square">
            <a:spAutoFit/>
          </a:bodyPr>
          <a:lstStyle/>
          <a:p>
            <a:pPr algn="ctr"/>
            <a:r>
              <a:rPr lang="en-US" sz="2200" dirty="0">
                <a:solidFill>
                  <a:srgbClr val="550A4F"/>
                </a:solidFill>
                <a:latin typeface="Arial Black"/>
                <a:cs typeface="Arial Black"/>
              </a:rPr>
              <a:t>The SLALOM initiative is being undertaken by consultants from global service provider </a:t>
            </a:r>
            <a:r>
              <a:rPr lang="en-US" sz="2200" dirty="0">
                <a:solidFill>
                  <a:srgbClr val="991647"/>
                </a:solidFill>
                <a:latin typeface="Arial Black"/>
                <a:cs typeface="Arial Black"/>
              </a:rPr>
              <a:t>Atos</a:t>
            </a:r>
            <a:r>
              <a:rPr lang="en-US" sz="2200" dirty="0">
                <a:solidFill>
                  <a:srgbClr val="550A4F"/>
                </a:solidFill>
                <a:latin typeface="Arial Black"/>
                <a:cs typeface="Arial Black"/>
              </a:rPr>
              <a:t>, the legal specialist </a:t>
            </a:r>
            <a:r>
              <a:rPr lang="en-US" sz="2200" dirty="0">
                <a:solidFill>
                  <a:srgbClr val="991647"/>
                </a:solidFill>
                <a:latin typeface="Arial Black"/>
                <a:cs typeface="Arial Black"/>
              </a:rPr>
              <a:t>Bird and Bird</a:t>
            </a:r>
            <a:r>
              <a:rPr lang="en-US" sz="2200" dirty="0">
                <a:solidFill>
                  <a:srgbClr val="550A4F"/>
                </a:solidFill>
                <a:latin typeface="Arial Black"/>
                <a:cs typeface="Arial Black"/>
              </a:rPr>
              <a:t>, researchers from the </a:t>
            </a:r>
            <a:r>
              <a:rPr lang="en-US" sz="2200" dirty="0">
                <a:solidFill>
                  <a:srgbClr val="991647"/>
                </a:solidFill>
                <a:latin typeface="Arial Black"/>
                <a:cs typeface="Arial Black"/>
              </a:rPr>
              <a:t>National Technical University of Athens </a:t>
            </a:r>
            <a:r>
              <a:rPr lang="en-US" sz="2200" dirty="0">
                <a:solidFill>
                  <a:srgbClr val="550A4F"/>
                </a:solidFill>
                <a:latin typeface="Arial Black"/>
                <a:cs typeface="Arial Black"/>
              </a:rPr>
              <a:t>and </a:t>
            </a:r>
            <a:r>
              <a:rPr lang="en-US" sz="2200" dirty="0">
                <a:solidFill>
                  <a:srgbClr val="991647"/>
                </a:solidFill>
                <a:latin typeface="Arial Black"/>
                <a:cs typeface="Arial Black"/>
              </a:rPr>
              <a:t>University of Pireaeus</a:t>
            </a:r>
            <a:r>
              <a:rPr lang="en-US" sz="2200" dirty="0">
                <a:solidFill>
                  <a:srgbClr val="550A4F"/>
                </a:solidFill>
                <a:latin typeface="Arial Black"/>
                <a:cs typeface="Arial Black"/>
              </a:rPr>
              <a:t>, and the </a:t>
            </a:r>
            <a:r>
              <a:rPr lang="en-US" sz="2200" dirty="0">
                <a:solidFill>
                  <a:srgbClr val="991647"/>
                </a:solidFill>
                <a:latin typeface="Arial Black"/>
                <a:cs typeface="Arial Black"/>
              </a:rPr>
              <a:t>Cloud Industry Forum</a:t>
            </a:r>
            <a:r>
              <a:rPr lang="en-US" sz="2200" dirty="0">
                <a:solidFill>
                  <a:srgbClr val="550A4F"/>
                </a:solidFill>
                <a:latin typeface="Arial Black"/>
                <a:cs typeface="Arial Black"/>
              </a:rPr>
              <a:t>, an industry body championing transparency and trust of online services. </a:t>
            </a:r>
          </a:p>
        </p:txBody>
      </p:sp>
      <p:pic>
        <p:nvPicPr>
          <p:cNvPr id="9" name="Imagen 8" descr="Slalom Logos-06.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851920" y="4293096"/>
            <a:ext cx="1486560" cy="700856"/>
          </a:xfrm>
          <a:prstGeom prst="rect">
            <a:avLst/>
          </a:prstGeom>
          <a:ln>
            <a:noFill/>
          </a:ln>
          <a:effectLst>
            <a:softEdge rad="112500"/>
          </a:effectLst>
        </p:spPr>
      </p:pic>
    </p:spTree>
    <p:extLst>
      <p:ext uri="{BB962C8B-B14F-4D97-AF65-F5344CB8AC3E}">
        <p14:creationId xmlns:p14="http://schemas.microsoft.com/office/powerpoint/2010/main" val="3736202339"/>
      </p:ext>
    </p:extLst>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ie de página 1"/>
          <p:cNvSpPr>
            <a:spLocks noGrp="1"/>
          </p:cNvSpPr>
          <p:nvPr>
            <p:ph type="ftr" sz="quarter" idx="11"/>
          </p:nvPr>
        </p:nvSpPr>
        <p:spPr/>
        <p:txBody>
          <a:bodyPr/>
          <a:lstStyle/>
          <a:p>
            <a:r>
              <a:rPr lang="en-US" smtClean="0"/>
              <a:t>SLALOM Project</a:t>
            </a:r>
            <a:endParaRPr lang="en-US"/>
          </a:p>
        </p:txBody>
      </p:sp>
      <p:sp>
        <p:nvSpPr>
          <p:cNvPr id="3" name="Marcador de número de diapositiva 2"/>
          <p:cNvSpPr>
            <a:spLocks noGrp="1"/>
          </p:cNvSpPr>
          <p:nvPr>
            <p:ph type="sldNum" sz="quarter" idx="12"/>
          </p:nvPr>
        </p:nvSpPr>
        <p:spPr/>
        <p:txBody>
          <a:bodyPr/>
          <a:lstStyle/>
          <a:p>
            <a:fld id="{C4196F68-A0B8-452C-81CA-EDBF194EC3CD}" type="slidenum">
              <a:rPr lang="en-US" smtClean="0"/>
              <a:t>24</a:t>
            </a:fld>
            <a:endParaRPr lang="en-US"/>
          </a:p>
        </p:txBody>
      </p:sp>
      <p:pic>
        <p:nvPicPr>
          <p:cNvPr id="9" name="Imagen 8" descr="Slalom Logos-06.pn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729171" y="1268760"/>
            <a:ext cx="5651141" cy="2664296"/>
          </a:xfrm>
          <a:prstGeom prst="rect">
            <a:avLst/>
          </a:prstGeom>
          <a:ln>
            <a:noFill/>
          </a:ln>
          <a:effectLst>
            <a:softEdge rad="112500"/>
          </a:effectLst>
        </p:spPr>
      </p:pic>
      <p:pic>
        <p:nvPicPr>
          <p:cNvPr id="8" name="Imagen 7"/>
          <p:cNvPicPr>
            <a:picLocks noChangeAspect="1"/>
          </p:cNvPicPr>
          <p:nvPr/>
        </p:nvPicPr>
        <p:blipFill>
          <a:blip r:embed="rId3"/>
          <a:stretch>
            <a:fillRect/>
          </a:stretch>
        </p:blipFill>
        <p:spPr>
          <a:xfrm>
            <a:off x="5334197" y="5373216"/>
            <a:ext cx="1254027" cy="495996"/>
          </a:xfrm>
          <a:prstGeom prst="rect">
            <a:avLst/>
          </a:prstGeom>
        </p:spPr>
      </p:pic>
      <p:pic>
        <p:nvPicPr>
          <p:cNvPr id="12" name="Imagen 11"/>
          <p:cNvPicPr>
            <a:picLocks noChangeAspect="1"/>
          </p:cNvPicPr>
          <p:nvPr/>
        </p:nvPicPr>
        <p:blipFill>
          <a:blip r:embed="rId4"/>
          <a:stretch>
            <a:fillRect/>
          </a:stretch>
        </p:blipFill>
        <p:spPr>
          <a:xfrm>
            <a:off x="1619672" y="5544608"/>
            <a:ext cx="172089" cy="139907"/>
          </a:xfrm>
          <a:prstGeom prst="rect">
            <a:avLst/>
          </a:prstGeom>
        </p:spPr>
      </p:pic>
      <p:sp>
        <p:nvSpPr>
          <p:cNvPr id="15" name="Rectangle 37"/>
          <p:cNvSpPr>
            <a:spLocks noChangeArrowheads="1"/>
          </p:cNvSpPr>
          <p:nvPr/>
        </p:nvSpPr>
        <p:spPr bwMode="auto">
          <a:xfrm>
            <a:off x="5220072" y="4964435"/>
            <a:ext cx="3528392" cy="415498"/>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square">
            <a:spAutoFit/>
          </a:bodyPr>
          <a:lstStyle/>
          <a:p>
            <a:r>
              <a:rPr lang="en-US" altLang="en-US" sz="1050" dirty="0">
                <a:solidFill>
                  <a:srgbClr val="660066"/>
                </a:solidFill>
                <a:latin typeface="Arial Black"/>
                <a:cs typeface="Arial Black"/>
              </a:rPr>
              <a:t>SLALOM is a CSA </a:t>
            </a:r>
            <a:r>
              <a:rPr lang="en-US" altLang="en-US" sz="1050" dirty="0" smtClean="0">
                <a:solidFill>
                  <a:srgbClr val="660066"/>
                </a:solidFill>
                <a:latin typeface="Arial Black"/>
                <a:cs typeface="Arial Black"/>
              </a:rPr>
              <a:t>financed by </a:t>
            </a:r>
            <a:r>
              <a:rPr lang="en-US" altLang="en-US" sz="1050" dirty="0">
                <a:solidFill>
                  <a:srgbClr val="660066"/>
                </a:solidFill>
                <a:latin typeface="Arial Black"/>
                <a:cs typeface="Arial Black"/>
              </a:rPr>
              <a:t>European Commission under Grant agreement 644270 </a:t>
            </a:r>
          </a:p>
        </p:txBody>
      </p:sp>
      <p:sp>
        <p:nvSpPr>
          <p:cNvPr id="16" name="Rectángulo 15"/>
          <p:cNvSpPr/>
          <p:nvPr/>
        </p:nvSpPr>
        <p:spPr>
          <a:xfrm>
            <a:off x="395536" y="4964435"/>
            <a:ext cx="4359699" cy="253916"/>
          </a:xfrm>
          <a:prstGeom prst="rect">
            <a:avLst/>
          </a:prstGeom>
        </p:spPr>
        <p:txBody>
          <a:bodyPr wrap="square">
            <a:spAutoFit/>
          </a:bodyPr>
          <a:lstStyle/>
          <a:p>
            <a:r>
              <a:rPr lang="en-US" sz="1050" dirty="0" smtClean="0">
                <a:solidFill>
                  <a:srgbClr val="660066"/>
                </a:solidFill>
                <a:latin typeface="Arial Black"/>
                <a:cs typeface="Arial Black"/>
              </a:rPr>
              <a:t>For more information on the initiative contact us: </a:t>
            </a:r>
          </a:p>
        </p:txBody>
      </p:sp>
      <p:sp>
        <p:nvSpPr>
          <p:cNvPr id="17" name="Título 1"/>
          <p:cNvSpPr txBox="1">
            <a:spLocks/>
          </p:cNvSpPr>
          <p:nvPr/>
        </p:nvSpPr>
        <p:spPr>
          <a:xfrm>
            <a:off x="395536" y="5471748"/>
            <a:ext cx="1618329" cy="260127"/>
          </a:xfrm>
          <a:prstGeom prst="rect">
            <a:avLst/>
          </a:prstGeom>
        </p:spPr>
        <p:txBody>
          <a:bodyPr vert="horz" lIns="91440" tIns="45720" rIns="91440" bIns="45720" rtlCol="0" anchor="ctr">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n-US" sz="1000" dirty="0" smtClean="0">
                <a:solidFill>
                  <a:srgbClr val="660066"/>
                </a:solidFill>
                <a:latin typeface="Arial Black"/>
                <a:cs typeface="Arial Black"/>
              </a:rPr>
              <a:t>@CloudSLAlom</a:t>
            </a:r>
          </a:p>
        </p:txBody>
      </p:sp>
      <p:sp>
        <p:nvSpPr>
          <p:cNvPr id="18" name="Título 1"/>
          <p:cNvSpPr txBox="1">
            <a:spLocks/>
          </p:cNvSpPr>
          <p:nvPr/>
        </p:nvSpPr>
        <p:spPr>
          <a:xfrm>
            <a:off x="395536" y="5262946"/>
            <a:ext cx="2789949" cy="217100"/>
          </a:xfrm>
          <a:prstGeom prst="rect">
            <a:avLst/>
          </a:prstGeom>
        </p:spPr>
        <p:txBody>
          <a:bodyPr vert="horz" lIns="91440" tIns="45720" rIns="91440" bIns="45720" rtlCol="0" anchor="ctr">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n-US" sz="1000" dirty="0" smtClean="0">
                <a:solidFill>
                  <a:srgbClr val="660066"/>
                </a:solidFill>
                <a:latin typeface="Arial Black"/>
                <a:cs typeface="Arial Black"/>
              </a:rPr>
              <a:t>www.SLALOM-Project.eu</a:t>
            </a:r>
          </a:p>
        </p:txBody>
      </p:sp>
      <p:pic>
        <p:nvPicPr>
          <p:cNvPr id="19" name="Imagen 18" descr="qrplanet.png"/>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059832" y="5259785"/>
            <a:ext cx="833511" cy="833511"/>
          </a:xfrm>
          <a:prstGeom prst="rect">
            <a:avLst/>
          </a:prstGeom>
          <a:ln>
            <a:noFill/>
          </a:ln>
          <a:effectLst>
            <a:softEdge rad="112500"/>
          </a:effectLst>
        </p:spPr>
      </p:pic>
      <p:sp>
        <p:nvSpPr>
          <p:cNvPr id="20" name="Rectángulo 19"/>
          <p:cNvSpPr/>
          <p:nvPr/>
        </p:nvSpPr>
        <p:spPr>
          <a:xfrm>
            <a:off x="395536" y="5693186"/>
            <a:ext cx="3217202" cy="400110"/>
          </a:xfrm>
          <a:prstGeom prst="rect">
            <a:avLst/>
          </a:prstGeom>
        </p:spPr>
        <p:txBody>
          <a:bodyPr wrap="square">
            <a:spAutoFit/>
          </a:bodyPr>
          <a:lstStyle/>
          <a:p>
            <a:r>
              <a:rPr lang="en-US" sz="1000" dirty="0" smtClean="0">
                <a:solidFill>
                  <a:srgbClr val="660066"/>
                </a:solidFill>
                <a:latin typeface="Arial Black"/>
                <a:cs typeface="Arial Black"/>
              </a:rPr>
              <a:t>SLALOM Project Coordinator </a:t>
            </a:r>
          </a:p>
          <a:p>
            <a:r>
              <a:rPr lang="en-US" sz="1000" dirty="0" smtClean="0">
                <a:solidFill>
                  <a:srgbClr val="660066"/>
                </a:solidFill>
                <a:latin typeface="Arial Black"/>
                <a:cs typeface="Arial Black"/>
              </a:rPr>
              <a:t>(</a:t>
            </a:r>
            <a:r>
              <a:rPr lang="en-US" sz="1000" dirty="0" err="1" smtClean="0">
                <a:solidFill>
                  <a:srgbClr val="660066"/>
                </a:solidFill>
                <a:latin typeface="Arial Black"/>
                <a:cs typeface="Arial Black"/>
              </a:rPr>
              <a:t>daniel.field@atos.net</a:t>
            </a:r>
            <a:r>
              <a:rPr lang="en-US" sz="1000" dirty="0" smtClean="0">
                <a:solidFill>
                  <a:srgbClr val="660066"/>
                </a:solidFill>
                <a:latin typeface="Arial Black"/>
                <a:cs typeface="Arial Black"/>
              </a:rPr>
              <a:t>)</a:t>
            </a:r>
          </a:p>
        </p:txBody>
      </p:sp>
      <p:pic>
        <p:nvPicPr>
          <p:cNvPr id="23" name="Imagen 22"/>
          <p:cNvPicPr>
            <a:picLocks noChangeAspect="1"/>
          </p:cNvPicPr>
          <p:nvPr/>
        </p:nvPicPr>
        <p:blipFill>
          <a:blip r:embed="rId6"/>
          <a:stretch>
            <a:fillRect/>
          </a:stretch>
        </p:blipFill>
        <p:spPr>
          <a:xfrm>
            <a:off x="771499" y="5287315"/>
            <a:ext cx="168362" cy="168362"/>
          </a:xfrm>
          <a:prstGeom prst="rect">
            <a:avLst/>
          </a:prstGeom>
        </p:spPr>
      </p:pic>
    </p:spTree>
    <p:extLst>
      <p:ext uri="{BB962C8B-B14F-4D97-AF65-F5344CB8AC3E}">
        <p14:creationId xmlns:p14="http://schemas.microsoft.com/office/powerpoint/2010/main" val="3931923724"/>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ie de página 1"/>
          <p:cNvSpPr>
            <a:spLocks noGrp="1"/>
          </p:cNvSpPr>
          <p:nvPr>
            <p:ph type="ftr" sz="quarter" idx="11"/>
          </p:nvPr>
        </p:nvSpPr>
        <p:spPr/>
        <p:txBody>
          <a:bodyPr/>
          <a:lstStyle/>
          <a:p>
            <a:r>
              <a:rPr lang="en-US" smtClean="0"/>
              <a:t>SLALOM Project</a:t>
            </a:r>
            <a:endParaRPr lang="en-US"/>
          </a:p>
        </p:txBody>
      </p:sp>
      <p:sp>
        <p:nvSpPr>
          <p:cNvPr id="3" name="Marcador de número de diapositiva 2"/>
          <p:cNvSpPr>
            <a:spLocks noGrp="1"/>
          </p:cNvSpPr>
          <p:nvPr>
            <p:ph type="sldNum" sz="quarter" idx="12"/>
          </p:nvPr>
        </p:nvSpPr>
        <p:spPr/>
        <p:txBody>
          <a:bodyPr/>
          <a:lstStyle/>
          <a:p>
            <a:fld id="{C4196F68-A0B8-452C-81CA-EDBF194EC3CD}" type="slidenum">
              <a:rPr lang="en-US" smtClean="0"/>
              <a:t>3</a:t>
            </a:fld>
            <a:endParaRPr lang="en-US"/>
          </a:p>
        </p:txBody>
      </p:sp>
      <p:sp>
        <p:nvSpPr>
          <p:cNvPr id="4" name="Rectangle 29"/>
          <p:cNvSpPr/>
          <p:nvPr/>
        </p:nvSpPr>
        <p:spPr>
          <a:xfrm>
            <a:off x="1043608" y="1241465"/>
            <a:ext cx="6984776" cy="707886"/>
          </a:xfrm>
          <a:prstGeom prst="rect">
            <a:avLst/>
          </a:prstGeom>
        </p:spPr>
        <p:txBody>
          <a:bodyPr wrap="square">
            <a:spAutoFit/>
          </a:bodyPr>
          <a:lstStyle/>
          <a:p>
            <a:pPr algn="ctr"/>
            <a:r>
              <a:rPr lang="en-US" sz="4000" b="1" dirty="0">
                <a:solidFill>
                  <a:srgbClr val="550A4F"/>
                </a:solidFill>
                <a:latin typeface="Arial Black"/>
                <a:cs typeface="Arial Black"/>
              </a:rPr>
              <a:t>SLALOM is Practical</a:t>
            </a:r>
          </a:p>
        </p:txBody>
      </p:sp>
      <p:sp>
        <p:nvSpPr>
          <p:cNvPr id="6" name="Rectangle 30"/>
          <p:cNvSpPr/>
          <p:nvPr/>
        </p:nvSpPr>
        <p:spPr>
          <a:xfrm>
            <a:off x="395536" y="2420888"/>
            <a:ext cx="8280920" cy="3785652"/>
          </a:xfrm>
          <a:prstGeom prst="rect">
            <a:avLst/>
          </a:prstGeom>
        </p:spPr>
        <p:txBody>
          <a:bodyPr wrap="square">
            <a:spAutoFit/>
          </a:bodyPr>
          <a:lstStyle/>
          <a:p>
            <a:pPr algn="ctr"/>
            <a:r>
              <a:rPr lang="en-US" sz="2400" b="1" dirty="0">
                <a:solidFill>
                  <a:srgbClr val="960000"/>
                </a:solidFill>
                <a:latin typeface="Arial Black"/>
                <a:cs typeface="Arial Black"/>
              </a:rPr>
              <a:t>ISO will tell you </a:t>
            </a:r>
            <a:r>
              <a:rPr lang="en-US" sz="2400" b="1" dirty="0">
                <a:solidFill>
                  <a:srgbClr val="550A4F"/>
                </a:solidFill>
                <a:latin typeface="Arial Black"/>
                <a:cs typeface="Arial Black"/>
              </a:rPr>
              <a:t>WHAT</a:t>
            </a:r>
            <a:r>
              <a:rPr lang="en-US" sz="2400" b="1" dirty="0">
                <a:solidFill>
                  <a:srgbClr val="960000"/>
                </a:solidFill>
                <a:latin typeface="Arial Black"/>
                <a:cs typeface="Arial Black"/>
              </a:rPr>
              <a:t>.  </a:t>
            </a:r>
            <a:endParaRPr lang="en-US" sz="2400" b="1" dirty="0" smtClean="0">
              <a:solidFill>
                <a:srgbClr val="960000"/>
              </a:solidFill>
              <a:latin typeface="Arial Black"/>
              <a:cs typeface="Arial Black"/>
            </a:endParaRPr>
          </a:p>
          <a:p>
            <a:pPr algn="ctr"/>
            <a:r>
              <a:rPr lang="en-US" sz="2400" b="1" dirty="0" smtClean="0">
                <a:solidFill>
                  <a:srgbClr val="960000"/>
                </a:solidFill>
                <a:latin typeface="Arial Black"/>
                <a:cs typeface="Arial Black"/>
              </a:rPr>
              <a:t>SLALOM </a:t>
            </a:r>
            <a:r>
              <a:rPr lang="en-US" sz="2400" b="1" dirty="0">
                <a:solidFill>
                  <a:srgbClr val="960000"/>
                </a:solidFill>
                <a:latin typeface="Arial Black"/>
                <a:cs typeface="Arial Black"/>
              </a:rPr>
              <a:t>will help you with </a:t>
            </a:r>
            <a:r>
              <a:rPr lang="en-US" sz="2400" b="1" dirty="0">
                <a:solidFill>
                  <a:srgbClr val="550A4F"/>
                </a:solidFill>
                <a:latin typeface="Arial Black"/>
                <a:cs typeface="Arial Black"/>
              </a:rPr>
              <a:t>HOW</a:t>
            </a:r>
            <a:r>
              <a:rPr lang="en-US" sz="2400" b="1" dirty="0">
                <a:solidFill>
                  <a:srgbClr val="960000"/>
                </a:solidFill>
                <a:latin typeface="Arial Black"/>
                <a:cs typeface="Arial Black"/>
              </a:rPr>
              <a:t>.</a:t>
            </a:r>
          </a:p>
          <a:p>
            <a:pPr algn="ctr"/>
            <a:r>
              <a:rPr lang="en-US" sz="2400" b="1" dirty="0">
                <a:solidFill>
                  <a:srgbClr val="960000"/>
                </a:solidFill>
                <a:latin typeface="Arial Black"/>
                <a:cs typeface="Arial Black"/>
              </a:rPr>
              <a:t>Turning theory into practice. </a:t>
            </a:r>
            <a:endParaRPr lang="en-US" sz="2400" b="1" dirty="0" smtClean="0">
              <a:solidFill>
                <a:srgbClr val="960000"/>
              </a:solidFill>
              <a:latin typeface="Arial Black"/>
              <a:cs typeface="Arial Black"/>
            </a:endParaRPr>
          </a:p>
          <a:p>
            <a:pPr algn="ctr"/>
            <a:endParaRPr lang="en-US" sz="2400" b="1" dirty="0">
              <a:solidFill>
                <a:srgbClr val="960000"/>
              </a:solidFill>
              <a:latin typeface="Arial Black"/>
              <a:cs typeface="Arial Black"/>
            </a:endParaRPr>
          </a:p>
          <a:p>
            <a:pPr algn="ctr"/>
            <a:r>
              <a:rPr lang="en-US" sz="2400" b="1" dirty="0">
                <a:solidFill>
                  <a:srgbClr val="991647"/>
                </a:solidFill>
              </a:rPr>
              <a:t>SLALOM provides additional assurance for the uptake of cloud services with its SLA model legal clauses and technical specifications, using a trustworthy base </a:t>
            </a:r>
            <a:r>
              <a:rPr lang="en-US" sz="2400" b="1" dirty="0" smtClean="0">
                <a:solidFill>
                  <a:srgbClr val="991647"/>
                </a:solidFill>
              </a:rPr>
              <a:t>built on top of ISO standards which </a:t>
            </a:r>
            <a:r>
              <a:rPr lang="en-US" sz="2400" b="1" dirty="0">
                <a:solidFill>
                  <a:srgbClr val="991647"/>
                </a:solidFill>
              </a:rPr>
              <a:t>is practical, fair, and understandable, while saving time and resources.</a:t>
            </a:r>
          </a:p>
          <a:p>
            <a:pPr algn="ctr"/>
            <a:endParaRPr lang="en-US" sz="2400" b="1" dirty="0">
              <a:solidFill>
                <a:srgbClr val="960000"/>
              </a:solidFill>
              <a:latin typeface="Arial Black"/>
              <a:cs typeface="Arial Black"/>
            </a:endParaRPr>
          </a:p>
        </p:txBody>
      </p:sp>
    </p:spTree>
    <p:extLst>
      <p:ext uri="{BB962C8B-B14F-4D97-AF65-F5344CB8AC3E}">
        <p14:creationId xmlns:p14="http://schemas.microsoft.com/office/powerpoint/2010/main" val="807149649"/>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ie de página 1"/>
          <p:cNvSpPr>
            <a:spLocks noGrp="1"/>
          </p:cNvSpPr>
          <p:nvPr>
            <p:ph type="ftr" sz="quarter" idx="11"/>
          </p:nvPr>
        </p:nvSpPr>
        <p:spPr/>
        <p:txBody>
          <a:bodyPr/>
          <a:lstStyle/>
          <a:p>
            <a:r>
              <a:rPr lang="en-US" smtClean="0"/>
              <a:t>SLALOM Project</a:t>
            </a:r>
            <a:endParaRPr lang="en-US"/>
          </a:p>
        </p:txBody>
      </p:sp>
      <p:sp>
        <p:nvSpPr>
          <p:cNvPr id="3" name="Marcador de número de diapositiva 2"/>
          <p:cNvSpPr>
            <a:spLocks noGrp="1"/>
          </p:cNvSpPr>
          <p:nvPr>
            <p:ph type="sldNum" sz="quarter" idx="12"/>
          </p:nvPr>
        </p:nvSpPr>
        <p:spPr/>
        <p:txBody>
          <a:bodyPr/>
          <a:lstStyle/>
          <a:p>
            <a:fld id="{C4196F68-A0B8-452C-81CA-EDBF194EC3CD}" type="slidenum">
              <a:rPr lang="en-US" smtClean="0"/>
              <a:t>4</a:t>
            </a:fld>
            <a:endParaRPr lang="en-US"/>
          </a:p>
        </p:txBody>
      </p:sp>
      <p:sp>
        <p:nvSpPr>
          <p:cNvPr id="6" name="Rectangle 30"/>
          <p:cNvSpPr/>
          <p:nvPr/>
        </p:nvSpPr>
        <p:spPr>
          <a:xfrm>
            <a:off x="1835696" y="404664"/>
            <a:ext cx="5977578" cy="1138773"/>
          </a:xfrm>
          <a:prstGeom prst="rect">
            <a:avLst/>
          </a:prstGeom>
        </p:spPr>
        <p:txBody>
          <a:bodyPr wrap="square">
            <a:spAutoFit/>
          </a:bodyPr>
          <a:lstStyle/>
          <a:p>
            <a:r>
              <a:rPr lang="en-US" sz="2400" b="1" dirty="0">
                <a:solidFill>
                  <a:srgbClr val="991647"/>
                </a:solidFill>
              </a:rPr>
              <a:t>SLALOM addresses </a:t>
            </a:r>
            <a:r>
              <a:rPr lang="en-US" sz="4400" b="1" dirty="0">
                <a:solidFill>
                  <a:srgbClr val="550A4F"/>
                </a:solidFill>
              </a:rPr>
              <a:t>top problems </a:t>
            </a:r>
            <a:r>
              <a:rPr lang="en-US" sz="2400" b="1" dirty="0">
                <a:solidFill>
                  <a:srgbClr val="991647"/>
                </a:solidFill>
              </a:rPr>
              <a:t>for potential adopters of Cloud </a:t>
            </a:r>
            <a:r>
              <a:rPr lang="en-US" sz="2400" b="1" dirty="0" smtClean="0">
                <a:solidFill>
                  <a:srgbClr val="991647"/>
                </a:solidFill>
              </a:rPr>
              <a:t>services</a:t>
            </a:r>
            <a:endParaRPr lang="en-US" sz="2400" b="1" dirty="0">
              <a:solidFill>
                <a:srgbClr val="991647"/>
              </a:solidFill>
            </a:endParaRPr>
          </a:p>
        </p:txBody>
      </p:sp>
      <p:sp>
        <p:nvSpPr>
          <p:cNvPr id="12" name="Rectangle 30"/>
          <p:cNvSpPr/>
          <p:nvPr/>
        </p:nvSpPr>
        <p:spPr>
          <a:xfrm>
            <a:off x="1259632" y="2467577"/>
            <a:ext cx="7416824" cy="923330"/>
          </a:xfrm>
          <a:prstGeom prst="rect">
            <a:avLst/>
          </a:prstGeom>
        </p:spPr>
        <p:txBody>
          <a:bodyPr wrap="square">
            <a:spAutoFit/>
          </a:bodyPr>
          <a:lstStyle/>
          <a:p>
            <a:pPr>
              <a:spcAft>
                <a:spcPts val="600"/>
              </a:spcAft>
            </a:pPr>
            <a:r>
              <a:rPr lang="en-US" dirty="0">
                <a:solidFill>
                  <a:srgbClr val="C15037"/>
                </a:solidFill>
                <a:latin typeface="Arial Black"/>
                <a:cs typeface="Arial Black"/>
              </a:rPr>
              <a:t>Lack of knowledge about what are fair and reasonable contractual terms and conditions related to service </a:t>
            </a:r>
            <a:r>
              <a:rPr lang="en-US" dirty="0" smtClean="0">
                <a:solidFill>
                  <a:srgbClr val="C15037"/>
                </a:solidFill>
                <a:latin typeface="Arial Black"/>
                <a:cs typeface="Arial Black"/>
              </a:rPr>
              <a:t>levels</a:t>
            </a:r>
            <a:endParaRPr lang="es-ES" dirty="0">
              <a:solidFill>
                <a:srgbClr val="C15037"/>
              </a:solidFill>
              <a:latin typeface="Arial Black"/>
              <a:cs typeface="Arial Black"/>
            </a:endParaRPr>
          </a:p>
        </p:txBody>
      </p:sp>
      <p:sp>
        <p:nvSpPr>
          <p:cNvPr id="14" name="Rectangle 30"/>
          <p:cNvSpPr/>
          <p:nvPr/>
        </p:nvSpPr>
        <p:spPr>
          <a:xfrm>
            <a:off x="1259632" y="3501414"/>
            <a:ext cx="7416824" cy="923330"/>
          </a:xfrm>
          <a:prstGeom prst="rect">
            <a:avLst/>
          </a:prstGeom>
        </p:spPr>
        <p:txBody>
          <a:bodyPr wrap="square">
            <a:spAutoFit/>
          </a:bodyPr>
          <a:lstStyle/>
          <a:p>
            <a:pPr>
              <a:spcAft>
                <a:spcPts val="600"/>
              </a:spcAft>
            </a:pPr>
            <a:r>
              <a:rPr lang="en-US" b="1" dirty="0">
                <a:solidFill>
                  <a:srgbClr val="C15037"/>
                </a:solidFill>
                <a:latin typeface="Arial Black"/>
                <a:cs typeface="Arial Black"/>
              </a:rPr>
              <a:t>Lack of knowledge about how service levels need to be specified technically to provide meaningful protection for </a:t>
            </a:r>
            <a:r>
              <a:rPr lang="en-US" b="1" dirty="0" smtClean="0">
                <a:solidFill>
                  <a:srgbClr val="C15037"/>
                </a:solidFill>
                <a:latin typeface="Arial Black"/>
                <a:cs typeface="Arial Black"/>
              </a:rPr>
              <a:t>adopters</a:t>
            </a:r>
            <a:endParaRPr lang="es-ES" dirty="0">
              <a:solidFill>
                <a:srgbClr val="C15037"/>
              </a:solidFill>
              <a:latin typeface="Arial Black"/>
              <a:cs typeface="Arial Black"/>
            </a:endParaRPr>
          </a:p>
        </p:txBody>
      </p:sp>
      <p:sp>
        <p:nvSpPr>
          <p:cNvPr id="15" name="Rectangle 30"/>
          <p:cNvSpPr/>
          <p:nvPr/>
        </p:nvSpPr>
        <p:spPr>
          <a:xfrm>
            <a:off x="1259632" y="4640734"/>
            <a:ext cx="7416824" cy="646331"/>
          </a:xfrm>
          <a:prstGeom prst="rect">
            <a:avLst/>
          </a:prstGeom>
        </p:spPr>
        <p:txBody>
          <a:bodyPr wrap="square">
            <a:spAutoFit/>
          </a:bodyPr>
          <a:lstStyle/>
          <a:p>
            <a:pPr>
              <a:spcAft>
                <a:spcPts val="600"/>
              </a:spcAft>
            </a:pPr>
            <a:r>
              <a:rPr lang="en-US" dirty="0">
                <a:solidFill>
                  <a:srgbClr val="C15037"/>
                </a:solidFill>
                <a:latin typeface="Arial Black"/>
                <a:cs typeface="Arial Black"/>
              </a:rPr>
              <a:t>Lack of resources – financial and personnel – to be able to research the </a:t>
            </a:r>
            <a:r>
              <a:rPr lang="en-US" dirty="0" smtClean="0">
                <a:solidFill>
                  <a:srgbClr val="C15037"/>
                </a:solidFill>
                <a:latin typeface="Arial Black"/>
                <a:cs typeface="Arial Black"/>
              </a:rPr>
              <a:t>issues</a:t>
            </a:r>
            <a:endParaRPr lang="en-US" dirty="0">
              <a:solidFill>
                <a:srgbClr val="C15037"/>
              </a:solidFill>
              <a:latin typeface="Arial Black"/>
              <a:cs typeface="Arial Black"/>
            </a:endParaRPr>
          </a:p>
        </p:txBody>
      </p:sp>
      <p:sp>
        <p:nvSpPr>
          <p:cNvPr id="16" name="Rectangle 30"/>
          <p:cNvSpPr/>
          <p:nvPr/>
        </p:nvSpPr>
        <p:spPr>
          <a:xfrm>
            <a:off x="1259632" y="5640532"/>
            <a:ext cx="7416824" cy="646331"/>
          </a:xfrm>
          <a:prstGeom prst="rect">
            <a:avLst/>
          </a:prstGeom>
        </p:spPr>
        <p:txBody>
          <a:bodyPr wrap="square">
            <a:spAutoFit/>
          </a:bodyPr>
          <a:lstStyle/>
          <a:p>
            <a:pPr>
              <a:spcAft>
                <a:spcPts val="600"/>
              </a:spcAft>
            </a:pPr>
            <a:r>
              <a:rPr lang="en-US" dirty="0">
                <a:solidFill>
                  <a:srgbClr val="C15037"/>
                </a:solidFill>
                <a:latin typeface="Arial Black"/>
                <a:cs typeface="Arial Black"/>
              </a:rPr>
              <a:t>Lack of clout to get some cloud service providers to offer fair and balanced </a:t>
            </a:r>
            <a:r>
              <a:rPr lang="en-US" dirty="0" smtClean="0">
                <a:solidFill>
                  <a:srgbClr val="C15037"/>
                </a:solidFill>
                <a:latin typeface="Arial Black"/>
                <a:cs typeface="Arial Black"/>
              </a:rPr>
              <a:t>provisions</a:t>
            </a:r>
            <a:endParaRPr lang="en-US" dirty="0">
              <a:solidFill>
                <a:srgbClr val="C15037"/>
              </a:solidFill>
              <a:latin typeface="Arial Black"/>
              <a:cs typeface="Arial Black"/>
            </a:endParaRPr>
          </a:p>
        </p:txBody>
      </p:sp>
      <p:grpSp>
        <p:nvGrpSpPr>
          <p:cNvPr id="13" name="Agrupar 29"/>
          <p:cNvGrpSpPr/>
          <p:nvPr/>
        </p:nvGrpSpPr>
        <p:grpSpPr>
          <a:xfrm>
            <a:off x="7236296" y="1052736"/>
            <a:ext cx="1241110" cy="1241110"/>
            <a:chOff x="5036661" y="2303040"/>
            <a:chExt cx="2637186" cy="2637186"/>
          </a:xfrm>
        </p:grpSpPr>
        <p:sp>
          <p:nvSpPr>
            <p:cNvPr id="21" name="Elipse 30"/>
            <p:cNvSpPr/>
            <p:nvPr/>
          </p:nvSpPr>
          <p:spPr>
            <a:xfrm>
              <a:off x="5036661" y="2303040"/>
              <a:ext cx="2637186" cy="2637186"/>
            </a:xfrm>
            <a:prstGeom prst="ellipse">
              <a:avLst/>
            </a:prstGeom>
            <a:noFill/>
            <a:ln w="57150" cmpd="sng">
              <a:solidFill>
                <a:srgbClr val="991647"/>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grpSp>
          <p:nvGrpSpPr>
            <p:cNvPr id="22" name="Agrupar 31"/>
            <p:cNvGrpSpPr/>
            <p:nvPr/>
          </p:nvGrpSpPr>
          <p:grpSpPr>
            <a:xfrm>
              <a:off x="5568048" y="2462342"/>
              <a:ext cx="1574413" cy="1974198"/>
              <a:chOff x="321666" y="3359301"/>
              <a:chExt cx="3049693" cy="3367789"/>
            </a:xfrm>
          </p:grpSpPr>
          <p:pic>
            <p:nvPicPr>
              <p:cNvPr id="23" name="Imagen 32" descr="Slalom logo Office 2.pn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93649" y="3359301"/>
                <a:ext cx="2595016" cy="1224019"/>
              </a:xfrm>
              <a:prstGeom prst="rect">
                <a:avLst/>
              </a:prstGeom>
            </p:spPr>
          </p:pic>
          <p:grpSp>
            <p:nvGrpSpPr>
              <p:cNvPr id="24" name="Agrupar 33"/>
              <p:cNvGrpSpPr/>
              <p:nvPr/>
            </p:nvGrpSpPr>
            <p:grpSpPr>
              <a:xfrm>
                <a:off x="321666" y="4988559"/>
                <a:ext cx="1383944" cy="1738531"/>
                <a:chOff x="860145" y="4780281"/>
                <a:chExt cx="1614445" cy="2028090"/>
              </a:xfrm>
            </p:grpSpPr>
            <p:pic>
              <p:nvPicPr>
                <p:cNvPr id="33" name="Imagen 42"/>
                <p:cNvPicPr>
                  <a:picLocks noChangeAspect="1"/>
                </p:cNvPicPr>
                <p:nvPr/>
              </p:nvPicPr>
              <p:blipFill>
                <a:blip r:embed="rId3"/>
                <a:stretch>
                  <a:fillRect/>
                </a:stretch>
              </p:blipFill>
              <p:spPr>
                <a:xfrm>
                  <a:off x="860145" y="4865271"/>
                  <a:ext cx="1549400" cy="1943100"/>
                </a:xfrm>
                <a:prstGeom prst="rect">
                  <a:avLst/>
                </a:prstGeom>
              </p:spPr>
            </p:pic>
            <p:grpSp>
              <p:nvGrpSpPr>
                <p:cNvPr id="34" name="Agrupar 43"/>
                <p:cNvGrpSpPr/>
                <p:nvPr/>
              </p:nvGrpSpPr>
              <p:grpSpPr>
                <a:xfrm>
                  <a:off x="1833665" y="4780281"/>
                  <a:ext cx="640925" cy="640925"/>
                  <a:chOff x="3021746" y="1492251"/>
                  <a:chExt cx="1612900" cy="1612900"/>
                </a:xfrm>
              </p:grpSpPr>
              <p:pic>
                <p:nvPicPr>
                  <p:cNvPr id="35" name="Imagen 44"/>
                  <p:cNvPicPr>
                    <a:picLocks noChangeAspect="1"/>
                  </p:cNvPicPr>
                  <p:nvPr/>
                </p:nvPicPr>
                <p:blipFill>
                  <a:blip r:embed="rId4"/>
                  <a:stretch>
                    <a:fillRect/>
                  </a:stretch>
                </p:blipFill>
                <p:spPr>
                  <a:xfrm>
                    <a:off x="3021746" y="1492251"/>
                    <a:ext cx="1612900" cy="1612900"/>
                  </a:xfrm>
                  <a:prstGeom prst="rect">
                    <a:avLst/>
                  </a:prstGeom>
                </p:spPr>
              </p:pic>
              <p:pic>
                <p:nvPicPr>
                  <p:cNvPr id="36" name="Imagen 45" descr="Slalom Logos-07.png"/>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352859" y="1772677"/>
                    <a:ext cx="950674" cy="1052048"/>
                  </a:xfrm>
                  <a:prstGeom prst="rect">
                    <a:avLst/>
                  </a:prstGeom>
                </p:spPr>
              </p:pic>
            </p:grpSp>
          </p:grpSp>
          <p:grpSp>
            <p:nvGrpSpPr>
              <p:cNvPr id="25" name="Agrupar 34"/>
              <p:cNvGrpSpPr/>
              <p:nvPr/>
            </p:nvGrpSpPr>
            <p:grpSpPr>
              <a:xfrm>
                <a:off x="1987415" y="4988559"/>
                <a:ext cx="1383944" cy="1738531"/>
                <a:chOff x="860145" y="4780281"/>
                <a:chExt cx="1614445" cy="2028090"/>
              </a:xfrm>
            </p:grpSpPr>
            <p:pic>
              <p:nvPicPr>
                <p:cNvPr id="29" name="Imagen 38"/>
                <p:cNvPicPr>
                  <a:picLocks noChangeAspect="1"/>
                </p:cNvPicPr>
                <p:nvPr/>
              </p:nvPicPr>
              <p:blipFill>
                <a:blip r:embed="rId3"/>
                <a:stretch>
                  <a:fillRect/>
                </a:stretch>
              </p:blipFill>
              <p:spPr>
                <a:xfrm>
                  <a:off x="860145" y="4865271"/>
                  <a:ext cx="1549400" cy="1943100"/>
                </a:xfrm>
                <a:prstGeom prst="rect">
                  <a:avLst/>
                </a:prstGeom>
              </p:spPr>
            </p:pic>
            <p:grpSp>
              <p:nvGrpSpPr>
                <p:cNvPr id="30" name="Agrupar 39"/>
                <p:cNvGrpSpPr/>
                <p:nvPr/>
              </p:nvGrpSpPr>
              <p:grpSpPr>
                <a:xfrm>
                  <a:off x="1833665" y="4780281"/>
                  <a:ext cx="640925" cy="640925"/>
                  <a:chOff x="3021746" y="1492251"/>
                  <a:chExt cx="1612900" cy="1612900"/>
                </a:xfrm>
              </p:grpSpPr>
              <p:pic>
                <p:nvPicPr>
                  <p:cNvPr id="31" name="Imagen 40"/>
                  <p:cNvPicPr>
                    <a:picLocks noChangeAspect="1"/>
                  </p:cNvPicPr>
                  <p:nvPr/>
                </p:nvPicPr>
                <p:blipFill>
                  <a:blip r:embed="rId4"/>
                  <a:stretch>
                    <a:fillRect/>
                  </a:stretch>
                </p:blipFill>
                <p:spPr>
                  <a:xfrm>
                    <a:off x="3021746" y="1492251"/>
                    <a:ext cx="1612900" cy="1612900"/>
                  </a:xfrm>
                  <a:prstGeom prst="rect">
                    <a:avLst/>
                  </a:prstGeom>
                </p:spPr>
              </p:pic>
              <p:pic>
                <p:nvPicPr>
                  <p:cNvPr id="32" name="Imagen 41" descr="Slalom Logos-07.png"/>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352859" y="1772677"/>
                    <a:ext cx="950674" cy="1052048"/>
                  </a:xfrm>
                  <a:prstGeom prst="rect">
                    <a:avLst/>
                  </a:prstGeom>
                </p:spPr>
              </p:pic>
            </p:grpSp>
          </p:grpSp>
          <p:cxnSp>
            <p:nvCxnSpPr>
              <p:cNvPr id="26" name="Conector angular 35"/>
              <p:cNvCxnSpPr>
                <a:stCxn id="28" idx="2"/>
                <a:endCxn id="33" idx="0"/>
              </p:cNvCxnSpPr>
              <p:nvPr/>
            </p:nvCxnSpPr>
            <p:spPr>
              <a:xfrm rot="5400000">
                <a:off x="929511" y="4285206"/>
                <a:ext cx="832458" cy="719961"/>
              </a:xfrm>
              <a:prstGeom prst="bentConnector3">
                <a:avLst>
                  <a:gd name="adj1" fmla="val 50000"/>
                </a:avLst>
              </a:prstGeom>
              <a:ln w="12700" cmpd="sng">
                <a:solidFill>
                  <a:srgbClr val="991647"/>
                </a:solidFill>
                <a:prstDash val="dot"/>
              </a:ln>
            </p:spPr>
            <p:style>
              <a:lnRef idx="2">
                <a:schemeClr val="accent1"/>
              </a:lnRef>
              <a:fillRef idx="0">
                <a:schemeClr val="accent1"/>
              </a:fillRef>
              <a:effectRef idx="1">
                <a:schemeClr val="accent1"/>
              </a:effectRef>
              <a:fontRef idx="minor">
                <a:schemeClr val="tx1"/>
              </a:fontRef>
            </p:style>
          </p:cxnSp>
          <p:cxnSp>
            <p:nvCxnSpPr>
              <p:cNvPr id="27" name="Conector angular 36"/>
              <p:cNvCxnSpPr>
                <a:stCxn id="28" idx="2"/>
                <a:endCxn id="29" idx="0"/>
              </p:cNvCxnSpPr>
              <p:nvPr/>
            </p:nvCxnSpPr>
            <p:spPr>
              <a:xfrm rot="16200000" flipH="1">
                <a:off x="1762385" y="4172292"/>
                <a:ext cx="832458" cy="945788"/>
              </a:xfrm>
              <a:prstGeom prst="bentConnector3">
                <a:avLst>
                  <a:gd name="adj1" fmla="val 50000"/>
                </a:avLst>
              </a:prstGeom>
              <a:ln w="12700" cmpd="sng">
                <a:solidFill>
                  <a:srgbClr val="991647"/>
                </a:solidFill>
                <a:prstDash val="dot"/>
              </a:ln>
            </p:spPr>
            <p:style>
              <a:lnRef idx="2">
                <a:schemeClr val="accent1"/>
              </a:lnRef>
              <a:fillRef idx="0">
                <a:schemeClr val="accent1"/>
              </a:fillRef>
              <a:effectRef idx="1">
                <a:schemeClr val="accent1"/>
              </a:effectRef>
              <a:fontRef idx="minor">
                <a:schemeClr val="tx1"/>
              </a:fontRef>
            </p:style>
          </p:cxnSp>
          <p:sp>
            <p:nvSpPr>
              <p:cNvPr id="28" name="Rectángulo 37"/>
              <p:cNvSpPr/>
              <p:nvPr/>
            </p:nvSpPr>
            <p:spPr>
              <a:xfrm>
                <a:off x="872845" y="3897336"/>
                <a:ext cx="1665749" cy="331621"/>
              </a:xfrm>
              <a:prstGeom prst="rect">
                <a:avLst/>
              </a:prstGeom>
              <a:no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grpSp>
      </p:grpSp>
      <p:cxnSp>
        <p:nvCxnSpPr>
          <p:cNvPr id="38" name="Conector angular 47"/>
          <p:cNvCxnSpPr>
            <a:stCxn id="45" idx="0"/>
            <a:endCxn id="21" idx="2"/>
          </p:cNvCxnSpPr>
          <p:nvPr/>
        </p:nvCxnSpPr>
        <p:spPr>
          <a:xfrm rot="5400000" flipH="1" flipV="1">
            <a:off x="3547981" y="-1119113"/>
            <a:ext cx="895911" cy="6480720"/>
          </a:xfrm>
          <a:prstGeom prst="bentConnector2">
            <a:avLst/>
          </a:prstGeom>
          <a:ln w="28575">
            <a:solidFill>
              <a:srgbClr val="991647"/>
            </a:solidFill>
          </a:ln>
        </p:spPr>
        <p:style>
          <a:lnRef idx="2">
            <a:schemeClr val="accent1"/>
          </a:lnRef>
          <a:fillRef idx="0">
            <a:schemeClr val="accent1"/>
          </a:fillRef>
          <a:effectRef idx="1">
            <a:schemeClr val="accent1"/>
          </a:effectRef>
          <a:fontRef idx="minor">
            <a:schemeClr val="tx1"/>
          </a:fontRef>
        </p:style>
      </p:cxnSp>
      <p:cxnSp>
        <p:nvCxnSpPr>
          <p:cNvPr id="42" name="Straight Connector 41"/>
          <p:cNvCxnSpPr/>
          <p:nvPr/>
        </p:nvCxnSpPr>
        <p:spPr>
          <a:xfrm>
            <a:off x="732388" y="2596486"/>
            <a:ext cx="0" cy="3219426"/>
          </a:xfrm>
          <a:prstGeom prst="line">
            <a:avLst/>
          </a:prstGeom>
          <a:ln w="28575">
            <a:solidFill>
              <a:srgbClr val="860000"/>
            </a:solidFill>
          </a:ln>
        </p:spPr>
        <p:style>
          <a:lnRef idx="1">
            <a:schemeClr val="accent1"/>
          </a:lnRef>
          <a:fillRef idx="0">
            <a:schemeClr val="accent1"/>
          </a:fillRef>
          <a:effectRef idx="0">
            <a:schemeClr val="accent1"/>
          </a:effectRef>
          <a:fontRef idx="minor">
            <a:schemeClr val="tx1"/>
          </a:fontRef>
        </p:style>
      </p:cxnSp>
      <p:sp>
        <p:nvSpPr>
          <p:cNvPr id="45" name="Oval 44"/>
          <p:cNvSpPr/>
          <p:nvPr/>
        </p:nvSpPr>
        <p:spPr>
          <a:xfrm>
            <a:off x="395536" y="2569202"/>
            <a:ext cx="720080" cy="720080"/>
          </a:xfrm>
          <a:prstGeom prst="ellipse">
            <a:avLst/>
          </a:prstGeom>
          <a:solidFill>
            <a:srgbClr val="85057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800" dirty="0">
              <a:latin typeface="Aharoni" panose="02010803020104030203" pitchFamily="2" charset="-79"/>
              <a:cs typeface="Aharoni" panose="02010803020104030203" pitchFamily="2" charset="-79"/>
            </a:endParaRPr>
          </a:p>
        </p:txBody>
      </p:sp>
      <p:sp>
        <p:nvSpPr>
          <p:cNvPr id="46" name="TextBox 45"/>
          <p:cNvSpPr txBox="1"/>
          <p:nvPr/>
        </p:nvSpPr>
        <p:spPr>
          <a:xfrm>
            <a:off x="395536" y="2529144"/>
            <a:ext cx="720080" cy="769441"/>
          </a:xfrm>
          <a:prstGeom prst="rect">
            <a:avLst/>
          </a:prstGeom>
          <a:noFill/>
        </p:spPr>
        <p:txBody>
          <a:bodyPr wrap="square" rtlCol="0">
            <a:spAutoFit/>
          </a:bodyPr>
          <a:lstStyle/>
          <a:p>
            <a:pPr algn="ctr"/>
            <a:r>
              <a:rPr lang="es-ES_tradnl" sz="4400" b="1" dirty="0" smtClean="0">
                <a:solidFill>
                  <a:schemeClr val="bg1"/>
                </a:solidFill>
                <a:latin typeface="Aharoni" panose="02010803020104030203" pitchFamily="2" charset="-79"/>
                <a:cs typeface="Aharoni" panose="02010803020104030203" pitchFamily="2" charset="-79"/>
              </a:rPr>
              <a:t>1</a:t>
            </a:r>
            <a:endParaRPr lang="en-US" sz="4400" b="1" dirty="0">
              <a:solidFill>
                <a:schemeClr val="bg1"/>
              </a:solidFill>
              <a:latin typeface="Aharoni" panose="02010803020104030203" pitchFamily="2" charset="-79"/>
              <a:cs typeface="Aharoni" panose="02010803020104030203" pitchFamily="2" charset="-79"/>
            </a:endParaRPr>
          </a:p>
        </p:txBody>
      </p:sp>
      <p:sp>
        <p:nvSpPr>
          <p:cNvPr id="47" name="Oval 46"/>
          <p:cNvSpPr/>
          <p:nvPr/>
        </p:nvSpPr>
        <p:spPr>
          <a:xfrm>
            <a:off x="395536" y="3603039"/>
            <a:ext cx="720080" cy="720080"/>
          </a:xfrm>
          <a:prstGeom prst="ellipse">
            <a:avLst/>
          </a:prstGeom>
          <a:solidFill>
            <a:srgbClr val="85057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800" dirty="0">
              <a:latin typeface="Aharoni" panose="02010803020104030203" pitchFamily="2" charset="-79"/>
              <a:cs typeface="Aharoni" panose="02010803020104030203" pitchFamily="2" charset="-79"/>
            </a:endParaRPr>
          </a:p>
        </p:txBody>
      </p:sp>
      <p:sp>
        <p:nvSpPr>
          <p:cNvPr id="48" name="TextBox 47"/>
          <p:cNvSpPr txBox="1"/>
          <p:nvPr/>
        </p:nvSpPr>
        <p:spPr>
          <a:xfrm>
            <a:off x="395536" y="3534923"/>
            <a:ext cx="720080" cy="769441"/>
          </a:xfrm>
          <a:prstGeom prst="rect">
            <a:avLst/>
          </a:prstGeom>
          <a:noFill/>
        </p:spPr>
        <p:txBody>
          <a:bodyPr wrap="square" rtlCol="0">
            <a:spAutoFit/>
          </a:bodyPr>
          <a:lstStyle/>
          <a:p>
            <a:pPr algn="ctr"/>
            <a:r>
              <a:rPr lang="es-ES_tradnl" sz="4400" b="1" dirty="0" smtClean="0">
                <a:solidFill>
                  <a:schemeClr val="bg1"/>
                </a:solidFill>
                <a:latin typeface="Aharoni" panose="02010803020104030203" pitchFamily="2" charset="-79"/>
                <a:cs typeface="Aharoni" panose="02010803020104030203" pitchFamily="2" charset="-79"/>
              </a:rPr>
              <a:t>2</a:t>
            </a:r>
            <a:endParaRPr lang="en-US" sz="4400" b="1" dirty="0">
              <a:solidFill>
                <a:schemeClr val="bg1"/>
              </a:solidFill>
              <a:latin typeface="Aharoni" panose="02010803020104030203" pitchFamily="2" charset="-79"/>
              <a:cs typeface="Aharoni" panose="02010803020104030203" pitchFamily="2" charset="-79"/>
            </a:endParaRPr>
          </a:p>
        </p:txBody>
      </p:sp>
      <p:sp>
        <p:nvSpPr>
          <p:cNvPr id="49" name="Oval 48"/>
          <p:cNvSpPr/>
          <p:nvPr/>
        </p:nvSpPr>
        <p:spPr>
          <a:xfrm>
            <a:off x="395536" y="4603859"/>
            <a:ext cx="720080" cy="720080"/>
          </a:xfrm>
          <a:prstGeom prst="ellipse">
            <a:avLst/>
          </a:prstGeom>
          <a:solidFill>
            <a:srgbClr val="85057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800" dirty="0">
              <a:latin typeface="Aharoni" panose="02010803020104030203" pitchFamily="2" charset="-79"/>
              <a:cs typeface="Aharoni" panose="02010803020104030203" pitchFamily="2" charset="-79"/>
            </a:endParaRPr>
          </a:p>
        </p:txBody>
      </p:sp>
      <p:sp>
        <p:nvSpPr>
          <p:cNvPr id="50" name="TextBox 49"/>
          <p:cNvSpPr txBox="1"/>
          <p:nvPr/>
        </p:nvSpPr>
        <p:spPr>
          <a:xfrm>
            <a:off x="395536" y="4562440"/>
            <a:ext cx="720080" cy="769441"/>
          </a:xfrm>
          <a:prstGeom prst="rect">
            <a:avLst/>
          </a:prstGeom>
          <a:noFill/>
        </p:spPr>
        <p:txBody>
          <a:bodyPr wrap="square" rtlCol="0">
            <a:spAutoFit/>
          </a:bodyPr>
          <a:lstStyle/>
          <a:p>
            <a:pPr algn="ctr"/>
            <a:r>
              <a:rPr lang="es-ES_tradnl" sz="4400" b="1" dirty="0" smtClean="0">
                <a:solidFill>
                  <a:schemeClr val="bg1"/>
                </a:solidFill>
                <a:latin typeface="Aharoni" panose="02010803020104030203" pitchFamily="2" charset="-79"/>
                <a:cs typeface="Aharoni" panose="02010803020104030203" pitchFamily="2" charset="-79"/>
              </a:rPr>
              <a:t>3</a:t>
            </a:r>
            <a:endParaRPr lang="en-US" sz="4400" b="1" dirty="0">
              <a:solidFill>
                <a:schemeClr val="bg1"/>
              </a:solidFill>
              <a:latin typeface="Aharoni" panose="02010803020104030203" pitchFamily="2" charset="-79"/>
              <a:cs typeface="Aharoni" panose="02010803020104030203" pitchFamily="2" charset="-79"/>
            </a:endParaRPr>
          </a:p>
        </p:txBody>
      </p:sp>
      <p:sp>
        <p:nvSpPr>
          <p:cNvPr id="51" name="Oval 50"/>
          <p:cNvSpPr/>
          <p:nvPr/>
        </p:nvSpPr>
        <p:spPr>
          <a:xfrm>
            <a:off x="395536" y="5603657"/>
            <a:ext cx="720080" cy="720080"/>
          </a:xfrm>
          <a:prstGeom prst="ellipse">
            <a:avLst/>
          </a:prstGeom>
          <a:solidFill>
            <a:srgbClr val="85057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800" dirty="0">
              <a:latin typeface="Aharoni" panose="02010803020104030203" pitchFamily="2" charset="-79"/>
              <a:cs typeface="Aharoni" panose="02010803020104030203" pitchFamily="2" charset="-79"/>
            </a:endParaRPr>
          </a:p>
        </p:txBody>
      </p:sp>
      <p:sp>
        <p:nvSpPr>
          <p:cNvPr id="52" name="TextBox 51"/>
          <p:cNvSpPr txBox="1"/>
          <p:nvPr/>
        </p:nvSpPr>
        <p:spPr>
          <a:xfrm>
            <a:off x="395536" y="5644893"/>
            <a:ext cx="720080" cy="769441"/>
          </a:xfrm>
          <a:prstGeom prst="rect">
            <a:avLst/>
          </a:prstGeom>
          <a:noFill/>
        </p:spPr>
        <p:txBody>
          <a:bodyPr wrap="square" rtlCol="0">
            <a:spAutoFit/>
          </a:bodyPr>
          <a:lstStyle/>
          <a:p>
            <a:pPr algn="ctr"/>
            <a:r>
              <a:rPr lang="es-ES_tradnl" sz="4400" b="1" dirty="0" smtClean="0">
                <a:solidFill>
                  <a:schemeClr val="bg1"/>
                </a:solidFill>
                <a:latin typeface="Aharoni" panose="02010803020104030203" pitchFamily="2" charset="-79"/>
                <a:cs typeface="Aharoni" panose="02010803020104030203" pitchFamily="2" charset="-79"/>
              </a:rPr>
              <a:t>4</a:t>
            </a:r>
            <a:endParaRPr lang="en-US" sz="4400" b="1" dirty="0">
              <a:solidFill>
                <a:schemeClr val="bg1"/>
              </a:solidFill>
              <a:latin typeface="Aharoni" panose="02010803020104030203" pitchFamily="2" charset="-79"/>
              <a:cs typeface="Aharoni" panose="02010803020104030203" pitchFamily="2" charset="-79"/>
            </a:endParaRPr>
          </a:p>
        </p:txBody>
      </p:sp>
    </p:spTree>
    <p:extLst>
      <p:ext uri="{BB962C8B-B14F-4D97-AF65-F5344CB8AC3E}">
        <p14:creationId xmlns:p14="http://schemas.microsoft.com/office/powerpoint/2010/main" val="1556146872"/>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número de diapositiva 2"/>
          <p:cNvSpPr>
            <a:spLocks noGrp="1"/>
          </p:cNvSpPr>
          <p:nvPr>
            <p:ph type="sldNum" sz="quarter" idx="12"/>
          </p:nvPr>
        </p:nvSpPr>
        <p:spPr/>
        <p:txBody>
          <a:bodyPr/>
          <a:lstStyle/>
          <a:p>
            <a:fld id="{C4196F68-A0B8-452C-81CA-EDBF194EC3CD}" type="slidenum">
              <a:rPr lang="en-US" smtClean="0"/>
              <a:t>5</a:t>
            </a:fld>
            <a:endParaRPr lang="en-US"/>
          </a:p>
        </p:txBody>
      </p:sp>
      <p:sp>
        <p:nvSpPr>
          <p:cNvPr id="6" name="Rectangle 30"/>
          <p:cNvSpPr/>
          <p:nvPr/>
        </p:nvSpPr>
        <p:spPr>
          <a:xfrm>
            <a:off x="1259632" y="-27384"/>
            <a:ext cx="7344815" cy="2554545"/>
          </a:xfrm>
          <a:prstGeom prst="rect">
            <a:avLst/>
          </a:prstGeom>
        </p:spPr>
        <p:txBody>
          <a:bodyPr wrap="square">
            <a:spAutoFit/>
          </a:bodyPr>
          <a:lstStyle/>
          <a:p>
            <a:pPr algn="r"/>
            <a:r>
              <a:rPr lang="en-US" sz="7200" b="1" dirty="0">
                <a:solidFill>
                  <a:srgbClr val="550A4F"/>
                </a:solidFill>
              </a:rPr>
              <a:t>p</a:t>
            </a:r>
            <a:r>
              <a:rPr lang="en-US" sz="7200" b="1" dirty="0" smtClean="0">
                <a:solidFill>
                  <a:srgbClr val="550A4F"/>
                </a:solidFill>
              </a:rPr>
              <a:t>romises </a:t>
            </a:r>
            <a:r>
              <a:rPr lang="en-US" sz="4400" b="1" dirty="0" smtClean="0">
                <a:solidFill>
                  <a:srgbClr val="991647"/>
                </a:solidFill>
              </a:rPr>
              <a:t>are not enough when doing business on the Cloud</a:t>
            </a:r>
            <a:endParaRPr lang="en-US" sz="7200" b="1" dirty="0">
              <a:solidFill>
                <a:srgbClr val="550A4F"/>
              </a:solidFill>
            </a:endParaRPr>
          </a:p>
        </p:txBody>
      </p:sp>
      <p:sp>
        <p:nvSpPr>
          <p:cNvPr id="55" name="Rectangle 30"/>
          <p:cNvSpPr/>
          <p:nvPr/>
        </p:nvSpPr>
        <p:spPr>
          <a:xfrm>
            <a:off x="1187624" y="5085184"/>
            <a:ext cx="5977578" cy="1446550"/>
          </a:xfrm>
          <a:prstGeom prst="rect">
            <a:avLst/>
          </a:prstGeom>
        </p:spPr>
        <p:txBody>
          <a:bodyPr wrap="square">
            <a:spAutoFit/>
          </a:bodyPr>
          <a:lstStyle/>
          <a:p>
            <a:pPr algn="r"/>
            <a:r>
              <a:rPr lang="en-US" sz="5400" b="1" dirty="0">
                <a:solidFill>
                  <a:srgbClr val="991647"/>
                </a:solidFill>
              </a:rPr>
              <a:t>e</a:t>
            </a:r>
            <a:r>
              <a:rPr lang="en-US" sz="5400" b="1" dirty="0" smtClean="0">
                <a:solidFill>
                  <a:srgbClr val="991647"/>
                </a:solidFill>
              </a:rPr>
              <a:t>stablish </a:t>
            </a:r>
            <a:r>
              <a:rPr lang="en-US" sz="8800" b="1" dirty="0" smtClean="0">
                <a:solidFill>
                  <a:srgbClr val="550A4F"/>
                </a:solidFill>
              </a:rPr>
              <a:t>SLAs</a:t>
            </a:r>
            <a:endParaRPr lang="en-US" sz="8800" b="1" dirty="0">
              <a:solidFill>
                <a:srgbClr val="550A4F"/>
              </a:solidFill>
            </a:endParaRPr>
          </a:p>
        </p:txBody>
      </p:sp>
      <p:sp>
        <p:nvSpPr>
          <p:cNvPr id="5" name="Rectángulo 4"/>
          <p:cNvSpPr/>
          <p:nvPr/>
        </p:nvSpPr>
        <p:spPr>
          <a:xfrm>
            <a:off x="395536" y="2780928"/>
            <a:ext cx="8424936" cy="1569660"/>
          </a:xfrm>
          <a:prstGeom prst="rect">
            <a:avLst/>
          </a:prstGeom>
        </p:spPr>
        <p:txBody>
          <a:bodyPr wrap="square">
            <a:spAutoFit/>
          </a:bodyPr>
          <a:lstStyle/>
          <a:p>
            <a:r>
              <a:rPr lang="en-GB" sz="4000" b="1" dirty="0">
                <a:solidFill>
                  <a:srgbClr val="740000"/>
                </a:solidFill>
              </a:rPr>
              <a:t>If </a:t>
            </a:r>
            <a:r>
              <a:rPr lang="en-GB" sz="4000" b="1" dirty="0" smtClean="0">
                <a:solidFill>
                  <a:srgbClr val="740000"/>
                </a:solidFill>
              </a:rPr>
              <a:t>you care </a:t>
            </a:r>
            <a:r>
              <a:rPr lang="en-GB" sz="4000" b="1" dirty="0">
                <a:solidFill>
                  <a:srgbClr val="740000"/>
                </a:solidFill>
              </a:rPr>
              <a:t>about </a:t>
            </a:r>
            <a:r>
              <a:rPr lang="en-GB" sz="4000" b="1" dirty="0" smtClean="0">
                <a:solidFill>
                  <a:srgbClr val="740000"/>
                </a:solidFill>
              </a:rPr>
              <a:t>your business</a:t>
            </a:r>
            <a:r>
              <a:rPr lang="en-GB" sz="2800" b="1" dirty="0" smtClean="0">
                <a:solidFill>
                  <a:srgbClr val="991647"/>
                </a:solidFill>
              </a:rPr>
              <a:t> you </a:t>
            </a:r>
            <a:r>
              <a:rPr lang="en-GB" sz="2800" b="1" dirty="0">
                <a:solidFill>
                  <a:srgbClr val="991647"/>
                </a:solidFill>
              </a:rPr>
              <a:t>should </a:t>
            </a:r>
            <a:r>
              <a:rPr lang="en-GB" sz="2800" b="1" dirty="0" smtClean="0">
                <a:solidFill>
                  <a:srgbClr val="991647"/>
                </a:solidFill>
              </a:rPr>
              <a:t>spend some time </a:t>
            </a:r>
            <a:r>
              <a:rPr lang="en-GB" sz="2800" b="1" dirty="0">
                <a:solidFill>
                  <a:srgbClr val="991647"/>
                </a:solidFill>
              </a:rPr>
              <a:t>to depict </a:t>
            </a:r>
            <a:r>
              <a:rPr lang="en-GB" sz="2800" b="1" dirty="0" smtClean="0">
                <a:solidFill>
                  <a:srgbClr val="991647"/>
                </a:solidFill>
              </a:rPr>
              <a:t>your </a:t>
            </a:r>
            <a:r>
              <a:rPr lang="en-GB" sz="2800" b="1" dirty="0">
                <a:solidFill>
                  <a:srgbClr val="991647"/>
                </a:solidFill>
              </a:rPr>
              <a:t>relationship with </a:t>
            </a:r>
            <a:r>
              <a:rPr lang="en-GB" sz="2800" b="1" dirty="0" smtClean="0">
                <a:solidFill>
                  <a:srgbClr val="991647"/>
                </a:solidFill>
              </a:rPr>
              <a:t>your new </a:t>
            </a:r>
            <a:r>
              <a:rPr lang="en-GB" sz="2800" b="1" dirty="0">
                <a:solidFill>
                  <a:srgbClr val="991647"/>
                </a:solidFill>
              </a:rPr>
              <a:t>business </a:t>
            </a:r>
            <a:r>
              <a:rPr lang="en-GB" sz="2800" b="1" dirty="0" smtClean="0">
                <a:solidFill>
                  <a:srgbClr val="991647"/>
                </a:solidFill>
              </a:rPr>
              <a:t>partners in the Cloud </a:t>
            </a:r>
          </a:p>
        </p:txBody>
      </p:sp>
      <p:sp>
        <p:nvSpPr>
          <p:cNvPr id="57" name="Rectángulo 56"/>
          <p:cNvSpPr/>
          <p:nvPr/>
        </p:nvSpPr>
        <p:spPr>
          <a:xfrm>
            <a:off x="395536" y="4494604"/>
            <a:ext cx="8424936" cy="954107"/>
          </a:xfrm>
          <a:prstGeom prst="rect">
            <a:avLst/>
          </a:prstGeom>
        </p:spPr>
        <p:txBody>
          <a:bodyPr wrap="square">
            <a:spAutoFit/>
          </a:bodyPr>
          <a:lstStyle/>
          <a:p>
            <a:r>
              <a:rPr lang="en-GB" sz="2800" b="1" dirty="0" smtClean="0">
                <a:solidFill>
                  <a:srgbClr val="991647"/>
                </a:solidFill>
              </a:rPr>
              <a:t>Pay </a:t>
            </a:r>
            <a:r>
              <a:rPr lang="en-GB" sz="2800" b="1" dirty="0">
                <a:solidFill>
                  <a:srgbClr val="991647"/>
                </a:solidFill>
              </a:rPr>
              <a:t>attention to </a:t>
            </a:r>
            <a:r>
              <a:rPr lang="en-GB" sz="2800" b="1" dirty="0" smtClean="0">
                <a:solidFill>
                  <a:srgbClr val="991647"/>
                </a:solidFill>
              </a:rPr>
              <a:t>business, </a:t>
            </a:r>
            <a:r>
              <a:rPr lang="en-GB" sz="2800" b="1" dirty="0">
                <a:solidFill>
                  <a:srgbClr val="991647"/>
                </a:solidFill>
              </a:rPr>
              <a:t>technical and legal </a:t>
            </a:r>
            <a:r>
              <a:rPr lang="en-GB" sz="2800" b="1" dirty="0" smtClean="0">
                <a:solidFill>
                  <a:srgbClr val="991647"/>
                </a:solidFill>
              </a:rPr>
              <a:t>aspects and…</a:t>
            </a:r>
            <a:endParaRPr lang="es-ES" sz="2800" b="1" dirty="0">
              <a:solidFill>
                <a:srgbClr val="991647"/>
              </a:solidFill>
            </a:endParaRPr>
          </a:p>
        </p:txBody>
      </p:sp>
    </p:spTree>
    <p:extLst>
      <p:ext uri="{BB962C8B-B14F-4D97-AF65-F5344CB8AC3E}">
        <p14:creationId xmlns:p14="http://schemas.microsoft.com/office/powerpoint/2010/main" val="1158494310"/>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número de diapositiva 2"/>
          <p:cNvSpPr>
            <a:spLocks noGrp="1"/>
          </p:cNvSpPr>
          <p:nvPr>
            <p:ph type="sldNum" sz="quarter" idx="12"/>
          </p:nvPr>
        </p:nvSpPr>
        <p:spPr/>
        <p:txBody>
          <a:bodyPr/>
          <a:lstStyle/>
          <a:p>
            <a:fld id="{C4196F68-A0B8-452C-81CA-EDBF194EC3CD}" type="slidenum">
              <a:rPr lang="en-US" smtClean="0"/>
              <a:t>6</a:t>
            </a:fld>
            <a:endParaRPr lang="en-US"/>
          </a:p>
        </p:txBody>
      </p:sp>
      <p:sp>
        <p:nvSpPr>
          <p:cNvPr id="6" name="Rectangle 30"/>
          <p:cNvSpPr/>
          <p:nvPr/>
        </p:nvSpPr>
        <p:spPr>
          <a:xfrm>
            <a:off x="1906790" y="44624"/>
            <a:ext cx="5977578" cy="1200329"/>
          </a:xfrm>
          <a:prstGeom prst="rect">
            <a:avLst/>
          </a:prstGeom>
        </p:spPr>
        <p:txBody>
          <a:bodyPr wrap="square">
            <a:spAutoFit/>
          </a:bodyPr>
          <a:lstStyle/>
          <a:p>
            <a:pPr algn="r"/>
            <a:r>
              <a:rPr lang="en-US" sz="7200" b="1" dirty="0" smtClean="0">
                <a:solidFill>
                  <a:srgbClr val="550A4F"/>
                </a:solidFill>
              </a:rPr>
              <a:t>SLAs </a:t>
            </a:r>
            <a:r>
              <a:rPr lang="en-US" sz="4400" b="1" dirty="0">
                <a:solidFill>
                  <a:srgbClr val="991647"/>
                </a:solidFill>
              </a:rPr>
              <a:t>c</a:t>
            </a:r>
            <a:r>
              <a:rPr lang="en-US" sz="4400" b="1" dirty="0" smtClean="0">
                <a:solidFill>
                  <a:srgbClr val="991647"/>
                </a:solidFill>
              </a:rPr>
              <a:t>an be too</a:t>
            </a:r>
            <a:endParaRPr lang="en-US" sz="7200" b="1" dirty="0">
              <a:solidFill>
                <a:srgbClr val="550A4F"/>
              </a:solidFill>
            </a:endParaRPr>
          </a:p>
        </p:txBody>
      </p:sp>
      <p:sp>
        <p:nvSpPr>
          <p:cNvPr id="37" name="Rectangle 8"/>
          <p:cNvSpPr/>
          <p:nvPr/>
        </p:nvSpPr>
        <p:spPr>
          <a:xfrm>
            <a:off x="251520" y="2412608"/>
            <a:ext cx="5760640" cy="3608680"/>
          </a:xfrm>
          <a:prstGeom prst="rect">
            <a:avLst/>
          </a:prstGeom>
        </p:spPr>
        <p:txBody>
          <a:bodyPr wrap="square">
            <a:spAutoFit/>
          </a:bodyPr>
          <a:lstStyle/>
          <a:p>
            <a:pPr algn="ctr"/>
            <a:r>
              <a:rPr lang="en-GB" sz="2800" b="1" dirty="0" smtClean="0">
                <a:solidFill>
                  <a:srgbClr val="79056B"/>
                </a:solidFill>
              </a:rPr>
              <a:t>SLAs </a:t>
            </a:r>
            <a:r>
              <a:rPr lang="en-GB" sz="2800" b="1" dirty="0">
                <a:solidFill>
                  <a:srgbClr val="79056B"/>
                </a:solidFill>
              </a:rPr>
              <a:t>are </a:t>
            </a:r>
            <a:r>
              <a:rPr lang="en-GB" sz="3200" b="1" dirty="0">
                <a:solidFill>
                  <a:srgbClr val="79056B"/>
                </a:solidFill>
              </a:rPr>
              <a:t>legal </a:t>
            </a:r>
            <a:r>
              <a:rPr lang="en-GB" sz="3200" b="1" dirty="0" smtClean="0">
                <a:solidFill>
                  <a:srgbClr val="79056B"/>
                </a:solidFill>
              </a:rPr>
              <a:t>documents </a:t>
            </a:r>
            <a:r>
              <a:rPr lang="en-GB" sz="2800" b="1" dirty="0" smtClean="0">
                <a:solidFill>
                  <a:srgbClr val="991647"/>
                </a:solidFill>
              </a:rPr>
              <a:t>(that require </a:t>
            </a:r>
            <a:r>
              <a:rPr lang="en-GB" sz="2800" b="1" dirty="0">
                <a:solidFill>
                  <a:srgbClr val="991647"/>
                </a:solidFill>
              </a:rPr>
              <a:t>the participation of legal experts and </a:t>
            </a:r>
            <a:r>
              <a:rPr lang="en-GB" sz="2800" b="1" dirty="0" smtClean="0">
                <a:solidFill>
                  <a:srgbClr val="991647"/>
                </a:solidFill>
              </a:rPr>
              <a:t>lawyers) </a:t>
            </a:r>
          </a:p>
          <a:p>
            <a:pPr algn="ctr"/>
            <a:endParaRPr lang="en-GB" sz="500" b="1" dirty="0">
              <a:solidFill>
                <a:srgbClr val="991647"/>
              </a:solidFill>
            </a:endParaRPr>
          </a:p>
          <a:p>
            <a:pPr algn="ctr"/>
            <a:r>
              <a:rPr lang="en-GB" sz="2800" b="1" dirty="0">
                <a:solidFill>
                  <a:srgbClr val="79056B"/>
                </a:solidFill>
              </a:rPr>
              <a:t>t</a:t>
            </a:r>
            <a:r>
              <a:rPr lang="en-GB" sz="2800" b="1" dirty="0" smtClean="0">
                <a:solidFill>
                  <a:srgbClr val="79056B"/>
                </a:solidFill>
              </a:rPr>
              <a:t>o define </a:t>
            </a:r>
            <a:r>
              <a:rPr lang="en-GB" sz="2800" b="1" dirty="0">
                <a:solidFill>
                  <a:srgbClr val="79056B"/>
                </a:solidFill>
              </a:rPr>
              <a:t>both </a:t>
            </a:r>
            <a:r>
              <a:rPr lang="en-GB" sz="3200" b="1" dirty="0">
                <a:solidFill>
                  <a:srgbClr val="79056B"/>
                </a:solidFill>
              </a:rPr>
              <a:t>business </a:t>
            </a:r>
            <a:r>
              <a:rPr lang="en-GB" sz="2800" b="1" dirty="0" smtClean="0">
                <a:solidFill>
                  <a:srgbClr val="991647"/>
                </a:solidFill>
              </a:rPr>
              <a:t>(managers </a:t>
            </a:r>
            <a:r>
              <a:rPr lang="en-GB" sz="2800" b="1" dirty="0">
                <a:solidFill>
                  <a:srgbClr val="991647"/>
                </a:solidFill>
              </a:rPr>
              <a:t>and accountants) </a:t>
            </a:r>
            <a:endParaRPr lang="en-GB" sz="2800" b="1" dirty="0" smtClean="0">
              <a:solidFill>
                <a:srgbClr val="991647"/>
              </a:solidFill>
            </a:endParaRPr>
          </a:p>
          <a:p>
            <a:pPr algn="ctr"/>
            <a:endParaRPr lang="en-GB" sz="500" b="1" dirty="0">
              <a:solidFill>
                <a:srgbClr val="991647"/>
              </a:solidFill>
            </a:endParaRPr>
          </a:p>
          <a:p>
            <a:pPr algn="ctr"/>
            <a:r>
              <a:rPr lang="en-GB" sz="2800" b="1" dirty="0" smtClean="0">
                <a:solidFill>
                  <a:srgbClr val="79056B"/>
                </a:solidFill>
              </a:rPr>
              <a:t>and </a:t>
            </a:r>
            <a:r>
              <a:rPr lang="en-GB" sz="3200" b="1" dirty="0">
                <a:solidFill>
                  <a:srgbClr val="79056B"/>
                </a:solidFill>
              </a:rPr>
              <a:t>technical </a:t>
            </a:r>
            <a:r>
              <a:rPr lang="en-GB" sz="2800" b="1" dirty="0" smtClean="0">
                <a:solidFill>
                  <a:srgbClr val="991647"/>
                </a:solidFill>
              </a:rPr>
              <a:t>(engineers</a:t>
            </a:r>
            <a:r>
              <a:rPr lang="en-GB" sz="2800" b="1" dirty="0">
                <a:solidFill>
                  <a:srgbClr val="991647"/>
                </a:solidFill>
              </a:rPr>
              <a:t>) </a:t>
            </a:r>
            <a:r>
              <a:rPr lang="en-GB" sz="2800" b="1" dirty="0">
                <a:solidFill>
                  <a:srgbClr val="79056B"/>
                </a:solidFill>
              </a:rPr>
              <a:t>aspects of the </a:t>
            </a:r>
            <a:r>
              <a:rPr lang="en-GB" sz="2800" b="1" dirty="0" smtClean="0">
                <a:solidFill>
                  <a:srgbClr val="79056B"/>
                </a:solidFill>
              </a:rPr>
              <a:t>services</a:t>
            </a:r>
            <a:endParaRPr lang="en-GB" sz="1050" b="1" dirty="0" smtClean="0">
              <a:solidFill>
                <a:srgbClr val="79056B"/>
              </a:solidFill>
            </a:endParaRPr>
          </a:p>
          <a:p>
            <a:pPr algn="ctr"/>
            <a:endParaRPr lang="en-GB" sz="1050" b="1" dirty="0">
              <a:solidFill>
                <a:srgbClr val="991647"/>
              </a:solidFill>
            </a:endParaRPr>
          </a:p>
        </p:txBody>
      </p:sp>
      <p:pic>
        <p:nvPicPr>
          <p:cNvPr id="40" name="Imagen 57"/>
          <p:cNvPicPr>
            <a:picLocks noChangeAspect="1"/>
          </p:cNvPicPr>
          <p:nvPr/>
        </p:nvPicPr>
        <p:blipFill>
          <a:blip r:embed="rId2"/>
          <a:stretch>
            <a:fillRect/>
          </a:stretch>
        </p:blipFill>
        <p:spPr>
          <a:xfrm>
            <a:off x="6488814" y="2863241"/>
            <a:ext cx="1741714" cy="2509975"/>
          </a:xfrm>
          <a:prstGeom prst="rect">
            <a:avLst/>
          </a:prstGeom>
        </p:spPr>
      </p:pic>
      <p:sp>
        <p:nvSpPr>
          <p:cNvPr id="55" name="Rectangle 30"/>
          <p:cNvSpPr/>
          <p:nvPr/>
        </p:nvSpPr>
        <p:spPr>
          <a:xfrm>
            <a:off x="1907704" y="788511"/>
            <a:ext cx="5977578" cy="1200329"/>
          </a:xfrm>
          <a:prstGeom prst="rect">
            <a:avLst/>
          </a:prstGeom>
        </p:spPr>
        <p:txBody>
          <a:bodyPr wrap="square">
            <a:spAutoFit/>
          </a:bodyPr>
          <a:lstStyle/>
          <a:p>
            <a:pPr algn="r"/>
            <a:r>
              <a:rPr lang="en-US" sz="7200" b="1" dirty="0" smtClean="0">
                <a:solidFill>
                  <a:srgbClr val="550A4F"/>
                </a:solidFill>
              </a:rPr>
              <a:t>complex!</a:t>
            </a:r>
            <a:endParaRPr lang="en-US" sz="7200" b="1" dirty="0">
              <a:solidFill>
                <a:srgbClr val="550A4F"/>
              </a:solidFill>
            </a:endParaRPr>
          </a:p>
        </p:txBody>
      </p:sp>
    </p:spTree>
    <p:extLst>
      <p:ext uri="{BB962C8B-B14F-4D97-AF65-F5344CB8AC3E}">
        <p14:creationId xmlns:p14="http://schemas.microsoft.com/office/powerpoint/2010/main" val="4248051801"/>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número de diapositiva 2"/>
          <p:cNvSpPr>
            <a:spLocks noGrp="1"/>
          </p:cNvSpPr>
          <p:nvPr>
            <p:ph type="sldNum" sz="quarter" idx="12"/>
          </p:nvPr>
        </p:nvSpPr>
        <p:spPr/>
        <p:txBody>
          <a:bodyPr/>
          <a:lstStyle/>
          <a:p>
            <a:fld id="{C4196F68-A0B8-452C-81CA-EDBF194EC3CD}" type="slidenum">
              <a:rPr lang="en-US" smtClean="0"/>
              <a:t>7</a:t>
            </a:fld>
            <a:endParaRPr lang="en-US"/>
          </a:p>
        </p:txBody>
      </p:sp>
      <p:sp>
        <p:nvSpPr>
          <p:cNvPr id="6" name="Rectangle 30"/>
          <p:cNvSpPr/>
          <p:nvPr/>
        </p:nvSpPr>
        <p:spPr>
          <a:xfrm>
            <a:off x="467544" y="116632"/>
            <a:ext cx="8280920" cy="923330"/>
          </a:xfrm>
          <a:prstGeom prst="rect">
            <a:avLst/>
          </a:prstGeom>
        </p:spPr>
        <p:txBody>
          <a:bodyPr wrap="square">
            <a:spAutoFit/>
          </a:bodyPr>
          <a:lstStyle/>
          <a:p>
            <a:pPr algn="r"/>
            <a:r>
              <a:rPr lang="en-US" sz="3600" b="1" dirty="0" smtClean="0">
                <a:solidFill>
                  <a:srgbClr val="991647"/>
                </a:solidFill>
              </a:rPr>
              <a:t>What are </a:t>
            </a:r>
            <a:r>
              <a:rPr lang="en-US" sz="5400" b="1" dirty="0" smtClean="0">
                <a:solidFill>
                  <a:srgbClr val="550A4F"/>
                </a:solidFill>
              </a:rPr>
              <a:t>SLAs </a:t>
            </a:r>
            <a:r>
              <a:rPr lang="en-US" sz="5400" b="1" dirty="0" smtClean="0">
                <a:solidFill>
                  <a:srgbClr val="991647"/>
                </a:solidFill>
              </a:rPr>
              <a:t>in practice?</a:t>
            </a:r>
            <a:endParaRPr lang="en-US" sz="3600" b="1" dirty="0">
              <a:solidFill>
                <a:srgbClr val="991647"/>
              </a:solidFill>
            </a:endParaRPr>
          </a:p>
        </p:txBody>
      </p:sp>
      <p:sp>
        <p:nvSpPr>
          <p:cNvPr id="49" name="Rectangle 44"/>
          <p:cNvSpPr/>
          <p:nvPr/>
        </p:nvSpPr>
        <p:spPr>
          <a:xfrm>
            <a:off x="323528" y="1068997"/>
            <a:ext cx="8496944" cy="954107"/>
          </a:xfrm>
          <a:prstGeom prst="rect">
            <a:avLst/>
          </a:prstGeom>
        </p:spPr>
        <p:txBody>
          <a:bodyPr wrap="square">
            <a:spAutoFit/>
          </a:bodyPr>
          <a:lstStyle/>
          <a:p>
            <a:pPr algn="ctr"/>
            <a:r>
              <a:rPr lang="en-US" sz="2800" b="1" dirty="0">
                <a:solidFill>
                  <a:srgbClr val="550A4F"/>
                </a:solidFill>
                <a:latin typeface="Aharoni" panose="02010803020104030203" pitchFamily="2" charset="-79"/>
                <a:cs typeface="Aharoni" panose="02010803020104030203" pitchFamily="2" charset="-79"/>
              </a:rPr>
              <a:t>SLAs contracts should answer basic questions about </a:t>
            </a:r>
            <a:r>
              <a:rPr lang="en-US" sz="2800" b="1" dirty="0" smtClean="0">
                <a:solidFill>
                  <a:srgbClr val="550A4F"/>
                </a:solidFill>
                <a:latin typeface="Aharoni" panose="02010803020104030203" pitchFamily="2" charset="-79"/>
                <a:cs typeface="Aharoni" panose="02010803020104030203" pitchFamily="2" charset="-79"/>
              </a:rPr>
              <a:t>service delivery:</a:t>
            </a:r>
            <a:endParaRPr lang="en-US" sz="2800" b="1" dirty="0">
              <a:solidFill>
                <a:srgbClr val="550A4F"/>
              </a:solidFill>
              <a:latin typeface="Aharoni" panose="02010803020104030203" pitchFamily="2" charset="-79"/>
              <a:cs typeface="Aharoni" panose="02010803020104030203" pitchFamily="2" charset="-79"/>
            </a:endParaRPr>
          </a:p>
        </p:txBody>
      </p:sp>
      <p:sp>
        <p:nvSpPr>
          <p:cNvPr id="9" name="Rectangle 8"/>
          <p:cNvSpPr/>
          <p:nvPr/>
        </p:nvSpPr>
        <p:spPr>
          <a:xfrm>
            <a:off x="179512" y="2060848"/>
            <a:ext cx="8676456" cy="4247317"/>
          </a:xfrm>
          <a:prstGeom prst="rect">
            <a:avLst/>
          </a:prstGeom>
        </p:spPr>
        <p:txBody>
          <a:bodyPr wrap="square">
            <a:spAutoFit/>
          </a:bodyPr>
          <a:lstStyle/>
          <a:p>
            <a:pPr marL="285750" indent="-285750">
              <a:buFont typeface="Arial" panose="020B0604020202020204" pitchFamily="34" charset="0"/>
              <a:buChar char="•"/>
            </a:pPr>
            <a:r>
              <a:rPr lang="en-US" sz="2600" b="1" dirty="0" smtClean="0">
                <a:solidFill>
                  <a:srgbClr val="79056B"/>
                </a:solidFill>
              </a:rPr>
              <a:t>What </a:t>
            </a:r>
            <a:r>
              <a:rPr lang="en-US" sz="2600" b="1" dirty="0">
                <a:solidFill>
                  <a:srgbClr val="79056B"/>
                </a:solidFill>
              </a:rPr>
              <a:t>services </a:t>
            </a:r>
            <a:r>
              <a:rPr lang="en-US" sz="2600" dirty="0">
                <a:solidFill>
                  <a:srgbClr val="991647"/>
                </a:solidFill>
              </a:rPr>
              <a:t>will be used? and what is an </a:t>
            </a:r>
            <a:r>
              <a:rPr lang="en-US" sz="2600" b="1" dirty="0">
                <a:solidFill>
                  <a:srgbClr val="79056B"/>
                </a:solidFill>
              </a:rPr>
              <a:t>acceptable level of service </a:t>
            </a:r>
            <a:r>
              <a:rPr lang="en-US" sz="2600" dirty="0">
                <a:solidFill>
                  <a:srgbClr val="991647"/>
                </a:solidFill>
              </a:rPr>
              <a:t>for each one? Always the same service level? Can they be changed? How? Under what circumstances? By whom</a:t>
            </a:r>
            <a:r>
              <a:rPr lang="en-US" sz="2600" dirty="0" smtClean="0">
                <a:solidFill>
                  <a:srgbClr val="991647"/>
                </a:solidFill>
              </a:rPr>
              <a:t>?</a:t>
            </a:r>
          </a:p>
          <a:p>
            <a:pPr marL="285750" indent="-285750">
              <a:buFont typeface="Arial" panose="020B0604020202020204" pitchFamily="34" charset="0"/>
              <a:buChar char="•"/>
            </a:pPr>
            <a:endParaRPr lang="en-US" sz="500" dirty="0">
              <a:solidFill>
                <a:srgbClr val="991647"/>
              </a:solidFill>
            </a:endParaRPr>
          </a:p>
          <a:p>
            <a:pPr marL="285750" indent="-285750">
              <a:buFont typeface="Arial" panose="020B0604020202020204" pitchFamily="34" charset="0"/>
              <a:buChar char="•"/>
            </a:pPr>
            <a:r>
              <a:rPr lang="en-US" sz="2600" b="1" dirty="0" smtClean="0">
                <a:solidFill>
                  <a:srgbClr val="79056B"/>
                </a:solidFill>
              </a:rPr>
              <a:t>What </a:t>
            </a:r>
            <a:r>
              <a:rPr lang="en-US" sz="2600" b="1" dirty="0">
                <a:solidFill>
                  <a:srgbClr val="79056B"/>
                </a:solidFill>
              </a:rPr>
              <a:t>metrics </a:t>
            </a:r>
            <a:r>
              <a:rPr lang="en-US" sz="2600" dirty="0">
                <a:solidFill>
                  <a:srgbClr val="991647"/>
                </a:solidFill>
              </a:rPr>
              <a:t>will be used to determine whether that level is being achieved? How can they be measured and monitored? What reporting mechanisms will be used</a:t>
            </a:r>
            <a:r>
              <a:rPr lang="en-US" sz="2600" dirty="0" smtClean="0">
                <a:solidFill>
                  <a:srgbClr val="991647"/>
                </a:solidFill>
              </a:rPr>
              <a:t>?</a:t>
            </a:r>
          </a:p>
          <a:p>
            <a:pPr marL="285750" indent="-285750">
              <a:buFont typeface="Arial" panose="020B0604020202020204" pitchFamily="34" charset="0"/>
              <a:buChar char="•"/>
            </a:pPr>
            <a:endParaRPr lang="en-US" sz="500" dirty="0">
              <a:solidFill>
                <a:srgbClr val="991647"/>
              </a:solidFill>
            </a:endParaRPr>
          </a:p>
          <a:p>
            <a:pPr marL="285750" indent="-285750">
              <a:buFont typeface="Arial" panose="020B0604020202020204" pitchFamily="34" charset="0"/>
              <a:buChar char="•"/>
            </a:pPr>
            <a:r>
              <a:rPr lang="en-US" sz="2600" b="1" dirty="0">
                <a:solidFill>
                  <a:srgbClr val="79056B"/>
                </a:solidFill>
              </a:rPr>
              <a:t>What happens if </a:t>
            </a:r>
            <a:r>
              <a:rPr lang="en-US" sz="2600" dirty="0">
                <a:solidFill>
                  <a:srgbClr val="991647"/>
                </a:solidFill>
              </a:rPr>
              <a:t>the requirements are not met? </a:t>
            </a:r>
            <a:r>
              <a:rPr lang="en-US" sz="2600" b="1" dirty="0">
                <a:solidFill>
                  <a:srgbClr val="79056B"/>
                </a:solidFill>
              </a:rPr>
              <a:t>What penalties</a:t>
            </a:r>
            <a:r>
              <a:rPr lang="en-US" sz="2600" b="1" dirty="0">
                <a:solidFill>
                  <a:srgbClr val="991647"/>
                </a:solidFill>
              </a:rPr>
              <a:t> </a:t>
            </a:r>
            <a:r>
              <a:rPr lang="en-US" sz="2600" dirty="0">
                <a:solidFill>
                  <a:srgbClr val="991647"/>
                </a:solidFill>
              </a:rPr>
              <a:t>are defined for such cases? How are they reported</a:t>
            </a:r>
            <a:r>
              <a:rPr lang="en-US" sz="2600" dirty="0" smtClean="0">
                <a:solidFill>
                  <a:srgbClr val="991647"/>
                </a:solidFill>
              </a:rPr>
              <a:t>?</a:t>
            </a:r>
            <a:endParaRPr lang="en-US" sz="2600" dirty="0">
              <a:solidFill>
                <a:srgbClr val="991647"/>
              </a:solidFill>
            </a:endParaRPr>
          </a:p>
        </p:txBody>
      </p:sp>
    </p:spTree>
    <p:extLst>
      <p:ext uri="{BB962C8B-B14F-4D97-AF65-F5344CB8AC3E}">
        <p14:creationId xmlns:p14="http://schemas.microsoft.com/office/powerpoint/2010/main" val="1859001290"/>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número de diapositiva 2"/>
          <p:cNvSpPr>
            <a:spLocks noGrp="1"/>
          </p:cNvSpPr>
          <p:nvPr>
            <p:ph type="sldNum" sz="quarter" idx="12"/>
          </p:nvPr>
        </p:nvSpPr>
        <p:spPr/>
        <p:txBody>
          <a:bodyPr/>
          <a:lstStyle/>
          <a:p>
            <a:fld id="{C4196F68-A0B8-452C-81CA-EDBF194EC3CD}" type="slidenum">
              <a:rPr lang="en-US" smtClean="0"/>
              <a:t>8</a:t>
            </a:fld>
            <a:endParaRPr lang="en-US"/>
          </a:p>
        </p:txBody>
      </p:sp>
      <p:sp>
        <p:nvSpPr>
          <p:cNvPr id="6" name="Rectangle 30"/>
          <p:cNvSpPr/>
          <p:nvPr/>
        </p:nvSpPr>
        <p:spPr>
          <a:xfrm>
            <a:off x="467544" y="116632"/>
            <a:ext cx="8280920" cy="923330"/>
          </a:xfrm>
          <a:prstGeom prst="rect">
            <a:avLst/>
          </a:prstGeom>
        </p:spPr>
        <p:txBody>
          <a:bodyPr wrap="square">
            <a:spAutoFit/>
          </a:bodyPr>
          <a:lstStyle/>
          <a:p>
            <a:pPr algn="r"/>
            <a:r>
              <a:rPr lang="en-US" sz="3600" b="1" dirty="0" smtClean="0">
                <a:solidFill>
                  <a:srgbClr val="991647"/>
                </a:solidFill>
              </a:rPr>
              <a:t>What are </a:t>
            </a:r>
            <a:r>
              <a:rPr lang="en-US" sz="5400" b="1" dirty="0" smtClean="0">
                <a:solidFill>
                  <a:srgbClr val="550A4F"/>
                </a:solidFill>
              </a:rPr>
              <a:t>SLAs </a:t>
            </a:r>
            <a:r>
              <a:rPr lang="en-US" sz="5400" b="1" dirty="0" smtClean="0">
                <a:solidFill>
                  <a:srgbClr val="991647"/>
                </a:solidFill>
              </a:rPr>
              <a:t>in practice?</a:t>
            </a:r>
            <a:endParaRPr lang="en-US" sz="3600" b="1" dirty="0">
              <a:solidFill>
                <a:srgbClr val="991647"/>
              </a:solidFill>
            </a:endParaRPr>
          </a:p>
        </p:txBody>
      </p:sp>
      <p:sp>
        <p:nvSpPr>
          <p:cNvPr id="49" name="Rectangle 44"/>
          <p:cNvSpPr/>
          <p:nvPr/>
        </p:nvSpPr>
        <p:spPr>
          <a:xfrm>
            <a:off x="323528" y="1068997"/>
            <a:ext cx="8496944" cy="954107"/>
          </a:xfrm>
          <a:prstGeom prst="rect">
            <a:avLst/>
          </a:prstGeom>
        </p:spPr>
        <p:txBody>
          <a:bodyPr wrap="square">
            <a:spAutoFit/>
          </a:bodyPr>
          <a:lstStyle/>
          <a:p>
            <a:pPr algn="ctr"/>
            <a:r>
              <a:rPr lang="en-US" sz="2800" b="1" dirty="0">
                <a:solidFill>
                  <a:srgbClr val="550A4F"/>
                </a:solidFill>
                <a:latin typeface="Aharoni" panose="02010803020104030203" pitchFamily="2" charset="-79"/>
                <a:cs typeface="Aharoni" panose="02010803020104030203" pitchFamily="2" charset="-79"/>
              </a:rPr>
              <a:t>SLAs contracts should answer basic questions about </a:t>
            </a:r>
            <a:r>
              <a:rPr lang="en-US" sz="2800" b="1" dirty="0" smtClean="0">
                <a:solidFill>
                  <a:srgbClr val="550A4F"/>
                </a:solidFill>
                <a:latin typeface="Aharoni" panose="02010803020104030203" pitchFamily="2" charset="-79"/>
                <a:cs typeface="Aharoni" panose="02010803020104030203" pitchFamily="2" charset="-79"/>
              </a:rPr>
              <a:t>service delivery:</a:t>
            </a:r>
            <a:endParaRPr lang="en-US" sz="2800" b="1" dirty="0">
              <a:solidFill>
                <a:srgbClr val="550A4F"/>
              </a:solidFill>
              <a:latin typeface="Aharoni" panose="02010803020104030203" pitchFamily="2" charset="-79"/>
              <a:cs typeface="Aharoni" panose="02010803020104030203" pitchFamily="2" charset="-79"/>
            </a:endParaRPr>
          </a:p>
        </p:txBody>
      </p:sp>
      <p:sp>
        <p:nvSpPr>
          <p:cNvPr id="9" name="Rectangle 8"/>
          <p:cNvSpPr/>
          <p:nvPr/>
        </p:nvSpPr>
        <p:spPr>
          <a:xfrm>
            <a:off x="179512" y="2060848"/>
            <a:ext cx="8676456" cy="4647426"/>
          </a:xfrm>
          <a:prstGeom prst="rect">
            <a:avLst/>
          </a:prstGeom>
        </p:spPr>
        <p:txBody>
          <a:bodyPr wrap="square">
            <a:spAutoFit/>
          </a:bodyPr>
          <a:lstStyle/>
          <a:p>
            <a:pPr marL="285750" indent="-285750">
              <a:buFont typeface="Arial" panose="020B0604020202020204" pitchFamily="34" charset="0"/>
              <a:buChar char="•"/>
            </a:pPr>
            <a:r>
              <a:rPr lang="en-US" sz="2600" dirty="0" smtClean="0">
                <a:solidFill>
                  <a:srgbClr val="991647"/>
                </a:solidFill>
              </a:rPr>
              <a:t>How </a:t>
            </a:r>
            <a:r>
              <a:rPr lang="en-US" sz="2600" dirty="0">
                <a:solidFill>
                  <a:srgbClr val="991647"/>
                </a:solidFill>
              </a:rPr>
              <a:t>are </a:t>
            </a:r>
            <a:r>
              <a:rPr lang="en-US" sz="2600" b="1" dirty="0">
                <a:solidFill>
                  <a:srgbClr val="79056B"/>
                </a:solidFill>
              </a:rPr>
              <a:t>security, privacy and data protection</a:t>
            </a:r>
            <a:r>
              <a:rPr lang="en-US" sz="2600" dirty="0">
                <a:solidFill>
                  <a:srgbClr val="79056B"/>
                </a:solidFill>
              </a:rPr>
              <a:t> </a:t>
            </a:r>
            <a:r>
              <a:rPr lang="en-US" sz="2600" dirty="0">
                <a:solidFill>
                  <a:srgbClr val="991647"/>
                </a:solidFill>
              </a:rPr>
              <a:t>managed? What are the implications covered and assured by the provider or its subcontractors if possible? Do they provide all necessary means to deal and </a:t>
            </a:r>
            <a:r>
              <a:rPr lang="en-US" sz="2600" b="1" dirty="0">
                <a:solidFill>
                  <a:srgbClr val="79056B"/>
                </a:solidFill>
              </a:rPr>
              <a:t>assure business and personal data</a:t>
            </a:r>
            <a:r>
              <a:rPr lang="en-US" sz="2600" dirty="0">
                <a:solidFill>
                  <a:srgbClr val="991647"/>
                </a:solidFill>
              </a:rPr>
              <a:t>? Is there any process </a:t>
            </a:r>
            <a:r>
              <a:rPr lang="en-US" sz="2600" b="1" dirty="0">
                <a:solidFill>
                  <a:srgbClr val="79056B"/>
                </a:solidFill>
              </a:rPr>
              <a:t>for Business Continuity</a:t>
            </a:r>
            <a:r>
              <a:rPr lang="en-US" sz="2600" dirty="0" smtClean="0">
                <a:solidFill>
                  <a:srgbClr val="991647"/>
                </a:solidFill>
              </a:rPr>
              <a:t>?</a:t>
            </a:r>
          </a:p>
          <a:p>
            <a:pPr marL="285750" indent="-285750">
              <a:buFont typeface="Arial" panose="020B0604020202020204" pitchFamily="34" charset="0"/>
              <a:buChar char="•"/>
            </a:pPr>
            <a:endParaRPr lang="en-US" sz="500" dirty="0">
              <a:solidFill>
                <a:srgbClr val="991647"/>
              </a:solidFill>
            </a:endParaRPr>
          </a:p>
          <a:p>
            <a:pPr marL="285750" indent="-285750">
              <a:buFont typeface="Arial" panose="020B0604020202020204" pitchFamily="34" charset="0"/>
              <a:buChar char="•"/>
            </a:pPr>
            <a:r>
              <a:rPr lang="en-US" sz="2600" dirty="0" smtClean="0">
                <a:solidFill>
                  <a:srgbClr val="991647"/>
                </a:solidFill>
              </a:rPr>
              <a:t>What </a:t>
            </a:r>
            <a:r>
              <a:rPr lang="en-US" sz="2600" b="1" dirty="0">
                <a:solidFill>
                  <a:srgbClr val="79056B"/>
                </a:solidFill>
              </a:rPr>
              <a:t>liabilities</a:t>
            </a:r>
            <a:r>
              <a:rPr lang="en-US" sz="2600" dirty="0">
                <a:solidFill>
                  <a:srgbClr val="79056B"/>
                </a:solidFill>
              </a:rPr>
              <a:t> </a:t>
            </a:r>
            <a:r>
              <a:rPr lang="en-US" sz="2600" dirty="0">
                <a:solidFill>
                  <a:srgbClr val="991647"/>
                </a:solidFill>
              </a:rPr>
              <a:t>do providers have? What are the possible limitations to such liability? Are there any </a:t>
            </a:r>
            <a:r>
              <a:rPr lang="en-US" sz="2600" b="1" dirty="0">
                <a:solidFill>
                  <a:srgbClr val="991647"/>
                </a:solidFill>
              </a:rPr>
              <a:t>“</a:t>
            </a:r>
            <a:r>
              <a:rPr lang="en-US" sz="2600" b="1" dirty="0">
                <a:solidFill>
                  <a:srgbClr val="79056B"/>
                </a:solidFill>
              </a:rPr>
              <a:t>force majeure</a:t>
            </a:r>
            <a:r>
              <a:rPr lang="en-US" sz="2600" b="1" dirty="0">
                <a:solidFill>
                  <a:srgbClr val="991647"/>
                </a:solidFill>
              </a:rPr>
              <a:t>” </a:t>
            </a:r>
            <a:r>
              <a:rPr lang="en-US" sz="2600" b="1" dirty="0">
                <a:solidFill>
                  <a:srgbClr val="79056B"/>
                </a:solidFill>
              </a:rPr>
              <a:t>circumstances</a:t>
            </a:r>
            <a:r>
              <a:rPr lang="en-US" sz="2600" b="1" dirty="0">
                <a:solidFill>
                  <a:srgbClr val="991647"/>
                </a:solidFill>
              </a:rPr>
              <a:t> </a:t>
            </a:r>
            <a:r>
              <a:rPr lang="en-US" sz="2600" dirty="0">
                <a:solidFill>
                  <a:srgbClr val="991647"/>
                </a:solidFill>
              </a:rPr>
              <a:t>in which the terms do not apply</a:t>
            </a:r>
            <a:r>
              <a:rPr lang="en-US" sz="2600" dirty="0" smtClean="0">
                <a:solidFill>
                  <a:srgbClr val="991647"/>
                </a:solidFill>
              </a:rPr>
              <a:t>?</a:t>
            </a:r>
          </a:p>
          <a:p>
            <a:pPr marL="285750" indent="-285750">
              <a:buFont typeface="Arial" panose="020B0604020202020204" pitchFamily="34" charset="0"/>
              <a:buChar char="•"/>
            </a:pPr>
            <a:endParaRPr lang="en-US" sz="500" dirty="0">
              <a:solidFill>
                <a:srgbClr val="991647"/>
              </a:solidFill>
            </a:endParaRPr>
          </a:p>
          <a:p>
            <a:pPr marL="285750" indent="-285750">
              <a:buFont typeface="Arial" panose="020B0604020202020204" pitchFamily="34" charset="0"/>
              <a:buChar char="•"/>
            </a:pPr>
            <a:r>
              <a:rPr lang="en-US" sz="2600" dirty="0" smtClean="0">
                <a:solidFill>
                  <a:srgbClr val="991647"/>
                </a:solidFill>
              </a:rPr>
              <a:t>What are the </a:t>
            </a:r>
            <a:r>
              <a:rPr lang="en-US" sz="2600" b="1" dirty="0" smtClean="0">
                <a:solidFill>
                  <a:srgbClr val="79056B"/>
                </a:solidFill>
              </a:rPr>
              <a:t>adopter’s obligations </a:t>
            </a:r>
            <a:r>
              <a:rPr lang="en-US" sz="2600" dirty="0" smtClean="0">
                <a:solidFill>
                  <a:srgbClr val="991647"/>
                </a:solidFill>
              </a:rPr>
              <a:t>to respect the terms of use of the service provided by the cloud provider? Do customers have to accept a </a:t>
            </a:r>
            <a:r>
              <a:rPr lang="en-US" sz="2600" b="1" dirty="0" smtClean="0">
                <a:solidFill>
                  <a:srgbClr val="79056B"/>
                </a:solidFill>
              </a:rPr>
              <a:t>code of usage</a:t>
            </a:r>
            <a:r>
              <a:rPr lang="en-US" sz="2600" dirty="0" smtClean="0">
                <a:solidFill>
                  <a:srgbClr val="991647"/>
                </a:solidFill>
              </a:rPr>
              <a:t>?</a:t>
            </a:r>
            <a:endParaRPr lang="en-US" sz="2600" dirty="0">
              <a:solidFill>
                <a:srgbClr val="991647"/>
              </a:solidFill>
            </a:endParaRPr>
          </a:p>
        </p:txBody>
      </p:sp>
    </p:spTree>
    <p:extLst>
      <p:ext uri="{BB962C8B-B14F-4D97-AF65-F5344CB8AC3E}">
        <p14:creationId xmlns:p14="http://schemas.microsoft.com/office/powerpoint/2010/main" val="819454595"/>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ie de página 1"/>
          <p:cNvSpPr>
            <a:spLocks noGrp="1"/>
          </p:cNvSpPr>
          <p:nvPr>
            <p:ph type="ftr" sz="quarter" idx="11"/>
          </p:nvPr>
        </p:nvSpPr>
        <p:spPr/>
        <p:txBody>
          <a:bodyPr/>
          <a:lstStyle/>
          <a:p>
            <a:r>
              <a:rPr lang="en-US" smtClean="0"/>
              <a:t>SLALOM Project</a:t>
            </a:r>
            <a:endParaRPr lang="en-US"/>
          </a:p>
        </p:txBody>
      </p:sp>
      <p:sp>
        <p:nvSpPr>
          <p:cNvPr id="3" name="Marcador de número de diapositiva 2"/>
          <p:cNvSpPr>
            <a:spLocks noGrp="1"/>
          </p:cNvSpPr>
          <p:nvPr>
            <p:ph type="sldNum" sz="quarter" idx="12"/>
          </p:nvPr>
        </p:nvSpPr>
        <p:spPr/>
        <p:txBody>
          <a:bodyPr/>
          <a:lstStyle/>
          <a:p>
            <a:fld id="{C4196F68-A0B8-452C-81CA-EDBF194EC3CD}" type="slidenum">
              <a:rPr lang="en-US" smtClean="0"/>
              <a:t>9</a:t>
            </a:fld>
            <a:endParaRPr lang="en-US"/>
          </a:p>
        </p:txBody>
      </p:sp>
      <p:sp>
        <p:nvSpPr>
          <p:cNvPr id="6" name="Rectangle 30"/>
          <p:cNvSpPr/>
          <p:nvPr/>
        </p:nvSpPr>
        <p:spPr>
          <a:xfrm>
            <a:off x="467544" y="3212976"/>
            <a:ext cx="8280920" cy="1754327"/>
          </a:xfrm>
          <a:prstGeom prst="rect">
            <a:avLst/>
          </a:prstGeom>
        </p:spPr>
        <p:txBody>
          <a:bodyPr wrap="square">
            <a:spAutoFit/>
          </a:bodyPr>
          <a:lstStyle/>
          <a:p>
            <a:pPr algn="ctr"/>
            <a:r>
              <a:rPr lang="en-US" sz="3600" b="1" dirty="0">
                <a:solidFill>
                  <a:srgbClr val="991647"/>
                </a:solidFill>
              </a:rPr>
              <a:t>practical </a:t>
            </a:r>
            <a:r>
              <a:rPr lang="en-US" sz="3600" b="1" dirty="0" smtClean="0">
                <a:solidFill>
                  <a:srgbClr val="991647"/>
                </a:solidFill>
              </a:rPr>
              <a:t>approach is about </a:t>
            </a:r>
            <a:r>
              <a:rPr lang="en-US" sz="5400" b="1" dirty="0" smtClean="0">
                <a:solidFill>
                  <a:srgbClr val="550A4F"/>
                </a:solidFill>
              </a:rPr>
              <a:t>providing guidance </a:t>
            </a:r>
            <a:r>
              <a:rPr lang="en-US" sz="3600" b="1" dirty="0">
                <a:solidFill>
                  <a:srgbClr val="991647"/>
                </a:solidFill>
              </a:rPr>
              <a:t>and </a:t>
            </a:r>
            <a:r>
              <a:rPr lang="en-US" sz="5400" b="1" dirty="0" smtClean="0">
                <a:solidFill>
                  <a:srgbClr val="550A4F"/>
                </a:solidFill>
              </a:rPr>
              <a:t>closing the gap </a:t>
            </a:r>
            <a:endParaRPr lang="en-US" sz="3600" b="1" dirty="0">
              <a:solidFill>
                <a:srgbClr val="991647"/>
              </a:solidFill>
            </a:endParaRPr>
          </a:p>
        </p:txBody>
      </p:sp>
      <p:pic>
        <p:nvPicPr>
          <p:cNvPr id="53" name="Picture 2" descr="C:\Users\a528441\Google Drive\_Projects\Slalom\WP 1 - Communication\Logo\_Logo\SlalomLogo-Clear.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71913" y="476672"/>
            <a:ext cx="7788519" cy="3674826"/>
          </a:xfrm>
          <a:prstGeom prst="rect">
            <a:avLst/>
          </a:prstGeom>
          <a:noFill/>
          <a:extLst>
            <a:ext uri="{909E8E84-426E-40dd-AFC4-6F175D3DCCD1}">
              <a14:hiddenFill xmlns:a14="http://schemas.microsoft.com/office/drawing/2010/main">
                <a:solidFill>
                  <a:srgbClr val="FFFFFF"/>
                </a:solidFill>
              </a14:hiddenFill>
            </a:ext>
          </a:extLst>
        </p:spPr>
      </p:pic>
      <p:pic>
        <p:nvPicPr>
          <p:cNvPr id="4" name="Imagen 3"/>
          <p:cNvPicPr>
            <a:picLocks noChangeAspect="1"/>
          </p:cNvPicPr>
          <p:nvPr/>
        </p:nvPicPr>
        <p:blipFill>
          <a:blip r:embed="rId3"/>
          <a:stretch>
            <a:fillRect/>
          </a:stretch>
        </p:blipFill>
        <p:spPr>
          <a:xfrm>
            <a:off x="179512" y="188640"/>
            <a:ext cx="1003300" cy="787400"/>
          </a:xfrm>
          <a:prstGeom prst="rect">
            <a:avLst/>
          </a:prstGeom>
        </p:spPr>
      </p:pic>
    </p:spTree>
    <p:extLst>
      <p:ext uri="{BB962C8B-B14F-4D97-AF65-F5344CB8AC3E}">
        <p14:creationId xmlns:p14="http://schemas.microsoft.com/office/powerpoint/2010/main" val="3818108787"/>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Apex">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295</TotalTime>
  <Words>1704</Words>
  <Application>Microsoft Macintosh PowerPoint</Application>
  <PresentationFormat>Presentación en pantalla (4:3)</PresentationFormat>
  <Paragraphs>214</Paragraphs>
  <Slides>24</Slides>
  <Notes>0</Notes>
  <HiddenSlides>0</HiddenSlides>
  <MMClips>0</MMClips>
  <ScaleCrop>false</ScaleCrop>
  <HeadingPairs>
    <vt:vector size="4" baseType="variant">
      <vt:variant>
        <vt:lpstr>Tema</vt:lpstr>
      </vt:variant>
      <vt:variant>
        <vt:i4>2</vt:i4>
      </vt:variant>
      <vt:variant>
        <vt:lpstr>Títulos de diapositiva</vt:lpstr>
      </vt:variant>
      <vt:variant>
        <vt:i4>24</vt:i4>
      </vt:variant>
    </vt:vector>
  </HeadingPairs>
  <TitlesOfParts>
    <vt:vector size="26" baseType="lpstr">
      <vt:lpstr>Office Theme</vt:lpstr>
      <vt:lpstr>Custom Design</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Company>Atos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Wells, Julia</dc:creator>
  <cp:lastModifiedBy>O B</cp:lastModifiedBy>
  <cp:revision>162</cp:revision>
  <dcterms:created xsi:type="dcterms:W3CDTF">2015-02-05T11:28:50Z</dcterms:created>
  <dcterms:modified xsi:type="dcterms:W3CDTF">2015-09-08T15:34:50Z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AdHocReviewCycleID">
    <vt:i4>1797884024</vt:i4>
  </property>
  <property fmtid="{D5CDD505-2E9C-101B-9397-08002B2CF9AE}" pid="3" name="_NewReviewCycle">
    <vt:lpwstr/>
  </property>
  <property fmtid="{D5CDD505-2E9C-101B-9397-08002B2CF9AE}" pid="4" name="_EmailSubject">
    <vt:lpwstr>SLALOM word template - qué os parece</vt:lpwstr>
  </property>
  <property fmtid="{D5CDD505-2E9C-101B-9397-08002B2CF9AE}" pid="5" name="_AuthorEmail">
    <vt:lpwstr>oliver.barreto@atos.net</vt:lpwstr>
  </property>
  <property fmtid="{D5CDD505-2E9C-101B-9397-08002B2CF9AE}" pid="6" name="_AuthorEmailDisplayName">
    <vt:lpwstr>Barreto Rodriguez, Oliver</vt:lpwstr>
  </property>
  <property fmtid="{D5CDD505-2E9C-101B-9397-08002B2CF9AE}" pid="7" name="_PreviousAdHocReviewCycleID">
    <vt:i4>-687538874</vt:i4>
  </property>
</Properties>
</file>